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Noto Sans T Chinese Bold" panose="020B0604020202020204" charset="-128"/>
      <p:regular r:id="rId14"/>
    </p:embeddedFont>
    <p:embeddedFont>
      <p:font typeface="Archivo Black" panose="020B0604020202020204" charset="0"/>
      <p:regular r:id="rId15"/>
    </p:embeddedFont>
    <p:embeddedFont>
      <p:font typeface="Garet" panose="020B0604020202020204" charset="0"/>
      <p:regular r:id="rId16"/>
    </p:embeddedFont>
    <p:embeddedFont>
      <p:font typeface="Garet Bold" panose="020B0604020202020204" charset="0"/>
      <p:regular r:id="rId17"/>
    </p:embeddedFont>
    <p:embeddedFont>
      <p:font typeface="Garet Light"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4" d="100"/>
          <a:sy n="64" d="100"/>
        </p:scale>
        <p:origin x="333"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57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dirty="0"/>
          </a:p>
        </p:txBody>
      </p:sp>
      <p:sp>
        <p:nvSpPr>
          <p:cNvPr id="3" name="Freeform 3"/>
          <p:cNvSpPr/>
          <p:nvPr/>
        </p:nvSpPr>
        <p:spPr>
          <a:xfrm>
            <a:off x="15379298" y="8311463"/>
            <a:ext cx="1880002" cy="946837"/>
          </a:xfrm>
          <a:custGeom>
            <a:avLst/>
            <a:gdLst/>
            <a:ahLst/>
            <a:cxnLst/>
            <a:rect l="l" t="t" r="r" b="b"/>
            <a:pathLst>
              <a:path w="1880002" h="946837">
                <a:moveTo>
                  <a:pt x="0" y="0"/>
                </a:moveTo>
                <a:lnTo>
                  <a:pt x="1880002" y="0"/>
                </a:lnTo>
                <a:lnTo>
                  <a:pt x="1880002" y="946837"/>
                </a:lnTo>
                <a:lnTo>
                  <a:pt x="0" y="9468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1028700"/>
            <a:ext cx="797433" cy="707541"/>
          </a:xfrm>
          <a:custGeom>
            <a:avLst/>
            <a:gdLst/>
            <a:ahLst/>
            <a:cxnLst/>
            <a:rect l="l" t="t" r="r" b="b"/>
            <a:pathLst>
              <a:path w="797433" h="707541">
                <a:moveTo>
                  <a:pt x="0" y="0"/>
                </a:moveTo>
                <a:lnTo>
                  <a:pt x="797433" y="0"/>
                </a:lnTo>
                <a:lnTo>
                  <a:pt x="797433" y="707541"/>
                </a:lnTo>
                <a:lnTo>
                  <a:pt x="0" y="7075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1028700" y="8966251"/>
            <a:ext cx="3366096" cy="263534"/>
          </a:xfrm>
          <a:prstGeom prst="rect">
            <a:avLst/>
          </a:prstGeom>
        </p:spPr>
        <p:txBody>
          <a:bodyPr lIns="0" tIns="0" rIns="0" bIns="0" rtlCol="0" anchor="t">
            <a:spAutoFit/>
          </a:bodyPr>
          <a:lstStyle/>
          <a:p>
            <a:pPr marL="0" lvl="0" indent="0" algn="l">
              <a:lnSpc>
                <a:spcPts val="2079"/>
              </a:lnSpc>
              <a:spcBef>
                <a:spcPct val="0"/>
              </a:spcBef>
            </a:pPr>
            <a:endParaRPr lang="en-US" sz="1599" b="1" dirty="0">
              <a:solidFill>
                <a:srgbClr val="2B2B2B"/>
              </a:solidFill>
              <a:latin typeface="Garet Bold"/>
              <a:ea typeface="Garet Bold"/>
              <a:cs typeface="Garet Bold"/>
              <a:sym typeface="Garet Bold"/>
            </a:endParaRPr>
          </a:p>
        </p:txBody>
      </p:sp>
      <p:sp>
        <p:nvSpPr>
          <p:cNvPr id="7" name="TextBox 7"/>
          <p:cNvSpPr txBox="1"/>
          <p:nvPr/>
        </p:nvSpPr>
        <p:spPr>
          <a:xfrm>
            <a:off x="4394796" y="8677224"/>
            <a:ext cx="3366096" cy="236855"/>
          </a:xfrm>
          <a:prstGeom prst="rect">
            <a:avLst/>
          </a:prstGeom>
        </p:spPr>
        <p:txBody>
          <a:bodyPr lIns="0" tIns="0" rIns="0" bIns="0" rtlCol="0" anchor="t">
            <a:spAutoFit/>
          </a:bodyPr>
          <a:lstStyle/>
          <a:p>
            <a:pPr marL="0" lvl="0" indent="0" algn="l">
              <a:lnSpc>
                <a:spcPts val="2079"/>
              </a:lnSpc>
              <a:spcBef>
                <a:spcPct val="0"/>
              </a:spcBef>
            </a:pPr>
            <a:r>
              <a:rPr lang="en-US" sz="1599" b="1">
                <a:solidFill>
                  <a:srgbClr val="2B2B2B"/>
                </a:solidFill>
                <a:latin typeface="Garet Bold"/>
                <a:ea typeface="Garet Bold"/>
                <a:cs typeface="Garet Bold"/>
                <a:sym typeface="Garet Bold"/>
              </a:rPr>
              <a:t>PRESENTED BY:</a:t>
            </a:r>
          </a:p>
        </p:txBody>
      </p:sp>
      <p:sp>
        <p:nvSpPr>
          <p:cNvPr id="8" name="TextBox 8"/>
          <p:cNvSpPr txBox="1"/>
          <p:nvPr/>
        </p:nvSpPr>
        <p:spPr>
          <a:xfrm>
            <a:off x="4394796" y="8966251"/>
            <a:ext cx="4958520" cy="236855"/>
          </a:xfrm>
          <a:prstGeom prst="rect">
            <a:avLst/>
          </a:prstGeom>
        </p:spPr>
        <p:txBody>
          <a:bodyPr lIns="0" tIns="0" rIns="0" bIns="0" rtlCol="0" anchor="t">
            <a:spAutoFit/>
          </a:bodyPr>
          <a:lstStyle/>
          <a:p>
            <a:pPr marL="0" lvl="0" indent="0" algn="l">
              <a:lnSpc>
                <a:spcPts val="2079"/>
              </a:lnSpc>
              <a:spcBef>
                <a:spcPct val="0"/>
              </a:spcBef>
            </a:pPr>
            <a:r>
              <a:rPr lang="en-US" sz="1599">
                <a:solidFill>
                  <a:srgbClr val="2B2B2B"/>
                </a:solidFill>
                <a:latin typeface="Garet"/>
                <a:ea typeface="Garet"/>
                <a:cs typeface="Garet"/>
                <a:sym typeface="Garet"/>
              </a:rPr>
              <a:t>Hongbei Li, Ashley Kao, Matt Yang</a:t>
            </a:r>
          </a:p>
        </p:txBody>
      </p:sp>
      <p:sp>
        <p:nvSpPr>
          <p:cNvPr id="9" name="TextBox 9"/>
          <p:cNvSpPr txBox="1"/>
          <p:nvPr/>
        </p:nvSpPr>
        <p:spPr>
          <a:xfrm>
            <a:off x="1968701" y="990600"/>
            <a:ext cx="4321082" cy="621030"/>
          </a:xfrm>
          <a:prstGeom prst="rect">
            <a:avLst/>
          </a:prstGeom>
        </p:spPr>
        <p:txBody>
          <a:bodyPr lIns="0" tIns="0" rIns="0" bIns="0" rtlCol="0" anchor="t">
            <a:spAutoFit/>
          </a:bodyPr>
          <a:lstStyle/>
          <a:p>
            <a:pPr algn="l">
              <a:lnSpc>
                <a:spcPts val="2520"/>
              </a:lnSpc>
            </a:pPr>
            <a:r>
              <a:rPr lang="en-US" sz="1800">
                <a:solidFill>
                  <a:srgbClr val="545454"/>
                </a:solidFill>
                <a:latin typeface="Garet Light"/>
                <a:ea typeface="Garet Light"/>
                <a:cs typeface="Garet Light"/>
                <a:sym typeface="Garet Light"/>
              </a:rPr>
              <a:t>Group 4</a:t>
            </a:r>
          </a:p>
          <a:p>
            <a:pPr algn="l">
              <a:lnSpc>
                <a:spcPts val="2520"/>
              </a:lnSpc>
            </a:pPr>
            <a:r>
              <a:rPr lang="en-US" sz="1800">
                <a:solidFill>
                  <a:srgbClr val="545454"/>
                </a:solidFill>
                <a:latin typeface="Garet Light"/>
                <a:ea typeface="Garet Light"/>
                <a:cs typeface="Garet Light"/>
                <a:sym typeface="Garet Light"/>
              </a:rPr>
              <a:t>04/29/2025</a:t>
            </a:r>
          </a:p>
        </p:txBody>
      </p:sp>
      <p:sp>
        <p:nvSpPr>
          <p:cNvPr id="10" name="TextBox 10"/>
          <p:cNvSpPr txBox="1"/>
          <p:nvPr/>
        </p:nvSpPr>
        <p:spPr>
          <a:xfrm>
            <a:off x="1295401" y="3807758"/>
            <a:ext cx="17145000" cy="2251899"/>
          </a:xfrm>
          <a:prstGeom prst="rect">
            <a:avLst/>
          </a:prstGeom>
        </p:spPr>
        <p:txBody>
          <a:bodyPr wrap="square" lIns="0" tIns="0" rIns="0" bIns="0" rtlCol="0" anchor="t">
            <a:spAutoFit/>
          </a:bodyPr>
          <a:lstStyle/>
          <a:p>
            <a:pPr algn="just">
              <a:lnSpc>
                <a:spcPts val="5616"/>
              </a:lnSpc>
              <a:spcBef>
                <a:spcPct val="0"/>
              </a:spcBef>
            </a:pPr>
            <a:endParaRPr lang="en-US" sz="7200" b="1" dirty="0">
              <a:solidFill>
                <a:srgbClr val="2B2B2B"/>
              </a:solidFill>
              <a:latin typeface="Garet Bold"/>
              <a:ea typeface="Garet Bold"/>
              <a:cs typeface="Garet Bold"/>
              <a:sym typeface="Garet Bold"/>
            </a:endParaRPr>
          </a:p>
          <a:p>
            <a:pPr algn="just">
              <a:lnSpc>
                <a:spcPts val="5616"/>
              </a:lnSpc>
              <a:spcBef>
                <a:spcPct val="0"/>
              </a:spcBef>
            </a:pPr>
            <a:endParaRPr lang="en-US" sz="7200" b="1" dirty="0">
              <a:solidFill>
                <a:srgbClr val="2B2B2B"/>
              </a:solidFill>
              <a:latin typeface="Garet Bold"/>
              <a:ea typeface="Garet Bold"/>
              <a:cs typeface="Garet Bold"/>
              <a:sym typeface="Garet Bold"/>
            </a:endParaRPr>
          </a:p>
          <a:p>
            <a:pPr algn="just">
              <a:lnSpc>
                <a:spcPts val="5616"/>
              </a:lnSpc>
              <a:spcBef>
                <a:spcPct val="0"/>
              </a:spcBef>
            </a:pPr>
            <a:r>
              <a:rPr lang="en-US" sz="7200" b="1" dirty="0">
                <a:solidFill>
                  <a:srgbClr val="2B2B2B"/>
                </a:solidFill>
                <a:latin typeface="Garet Bold"/>
                <a:ea typeface="Garet Bold"/>
                <a:cs typeface="Garet Bold"/>
                <a:sym typeface="Garet Bold"/>
              </a:rPr>
              <a:t>STUDENT DEPRESSION ANALYSIS</a:t>
            </a:r>
            <a:endParaRPr lang="en-US" sz="7200" u="none" spc="-568" dirty="0">
              <a:solidFill>
                <a:srgbClr val="000000"/>
              </a:solidFill>
              <a:latin typeface="Archivo Black"/>
              <a:ea typeface="Archivo Black"/>
              <a:cs typeface="Archivo Black"/>
              <a:sym typeface="Archivo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sp>
        <p:nvSpPr>
          <p:cNvPr id="3" name="Freeform 3"/>
          <p:cNvSpPr/>
          <p:nvPr/>
        </p:nvSpPr>
        <p:spPr>
          <a:xfrm rot="-10800000">
            <a:off x="13886661" y="-2780110"/>
            <a:ext cx="2611028" cy="41148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40866" y="1418063"/>
            <a:ext cx="7644581" cy="4663194"/>
          </a:xfrm>
          <a:custGeom>
            <a:avLst/>
            <a:gdLst/>
            <a:ahLst/>
            <a:cxnLst/>
            <a:rect l="l" t="t" r="r" b="b"/>
            <a:pathLst>
              <a:path w="7644581" h="4663194">
                <a:moveTo>
                  <a:pt x="0" y="0"/>
                </a:moveTo>
                <a:lnTo>
                  <a:pt x="7644581" y="0"/>
                </a:lnTo>
                <a:lnTo>
                  <a:pt x="7644581" y="4663194"/>
                </a:lnTo>
                <a:lnTo>
                  <a:pt x="0" y="4663194"/>
                </a:lnTo>
                <a:lnTo>
                  <a:pt x="0" y="0"/>
                </a:lnTo>
                <a:close/>
              </a:path>
            </a:pathLst>
          </a:custGeom>
          <a:blipFill>
            <a:blip r:embed="rId5"/>
            <a:stretch>
              <a:fillRect/>
            </a:stretch>
          </a:blipFill>
        </p:spPr>
        <p:txBody>
          <a:bodyPr/>
          <a:lstStyle/>
          <a:p>
            <a:endParaRPr lang="en-US"/>
          </a:p>
        </p:txBody>
      </p:sp>
      <p:sp>
        <p:nvSpPr>
          <p:cNvPr id="5" name="Freeform 5"/>
          <p:cNvSpPr/>
          <p:nvPr/>
        </p:nvSpPr>
        <p:spPr>
          <a:xfrm>
            <a:off x="8741019" y="4321167"/>
            <a:ext cx="8518281" cy="5771135"/>
          </a:xfrm>
          <a:custGeom>
            <a:avLst/>
            <a:gdLst/>
            <a:ahLst/>
            <a:cxnLst/>
            <a:rect l="l" t="t" r="r" b="b"/>
            <a:pathLst>
              <a:path w="8518281" h="5771135">
                <a:moveTo>
                  <a:pt x="0" y="0"/>
                </a:moveTo>
                <a:lnTo>
                  <a:pt x="8518281" y="0"/>
                </a:lnTo>
                <a:lnTo>
                  <a:pt x="8518281" y="5771135"/>
                </a:lnTo>
                <a:lnTo>
                  <a:pt x="0" y="5771135"/>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340866" y="383013"/>
            <a:ext cx="13683362" cy="1035050"/>
          </a:xfrm>
          <a:prstGeom prst="rect">
            <a:avLst/>
          </a:prstGeom>
        </p:spPr>
        <p:txBody>
          <a:bodyPr lIns="0" tIns="0" rIns="0" bIns="0" rtlCol="0" anchor="t">
            <a:spAutoFit/>
          </a:bodyPr>
          <a:lstStyle/>
          <a:p>
            <a:pPr algn="l">
              <a:lnSpc>
                <a:spcPts val="3999"/>
              </a:lnSpc>
            </a:pPr>
            <a:r>
              <a:rPr lang="en-US" sz="3999" spc="-315">
                <a:solidFill>
                  <a:srgbClr val="000000"/>
                </a:solidFill>
                <a:latin typeface="Archivo Black"/>
                <a:ea typeface="Archivo Black"/>
                <a:cs typeface="Archivo Black"/>
                <a:sym typeface="Archivo Black"/>
              </a:rPr>
              <a:t>Student Mental Health and Academic Pressure Analysis</a:t>
            </a:r>
          </a:p>
          <a:p>
            <a:pPr marL="0" lvl="0" indent="0" algn="l">
              <a:lnSpc>
                <a:spcPts val="3999"/>
              </a:lnSpc>
              <a:spcBef>
                <a:spcPct val="0"/>
              </a:spcBef>
            </a:pPr>
            <a:endParaRPr lang="en-US" sz="3999" spc="-315">
              <a:solidFill>
                <a:srgbClr val="000000"/>
              </a:solidFill>
              <a:latin typeface="Archivo Black"/>
              <a:ea typeface="Archivo Black"/>
              <a:cs typeface="Archivo Black"/>
              <a:sym typeface="Archivo Black"/>
            </a:endParaRPr>
          </a:p>
        </p:txBody>
      </p:sp>
      <p:sp>
        <p:nvSpPr>
          <p:cNvPr id="7" name="TextBox 7"/>
          <p:cNvSpPr txBox="1"/>
          <p:nvPr/>
        </p:nvSpPr>
        <p:spPr>
          <a:xfrm>
            <a:off x="14382445" y="981075"/>
            <a:ext cx="2876855" cy="365760"/>
          </a:xfrm>
          <a:prstGeom prst="rect">
            <a:avLst/>
          </a:prstGeom>
        </p:spPr>
        <p:txBody>
          <a:bodyPr lIns="0" tIns="0" rIns="0" bIns="0" rtlCol="0" anchor="t">
            <a:spAutoFit/>
          </a:bodyPr>
          <a:lstStyle/>
          <a:p>
            <a:pPr algn="r">
              <a:lnSpc>
                <a:spcPts val="2939"/>
              </a:lnSpc>
            </a:pPr>
            <a:r>
              <a:rPr lang="en-US" sz="2099" b="1">
                <a:solidFill>
                  <a:srgbClr val="000000"/>
                </a:solidFill>
                <a:latin typeface="Garet Bold"/>
                <a:ea typeface="Garet Bold"/>
                <a:cs typeface="Garet Bold"/>
                <a:sym typeface="Garet Bold"/>
              </a:rPr>
              <a:t>10/10</a:t>
            </a:r>
          </a:p>
        </p:txBody>
      </p:sp>
      <p:sp>
        <p:nvSpPr>
          <p:cNvPr id="8" name="TextBox 8"/>
          <p:cNvSpPr txBox="1"/>
          <p:nvPr/>
        </p:nvSpPr>
        <p:spPr>
          <a:xfrm>
            <a:off x="340866" y="6605905"/>
            <a:ext cx="7644581" cy="3135630"/>
          </a:xfrm>
          <a:prstGeom prst="rect">
            <a:avLst/>
          </a:prstGeom>
        </p:spPr>
        <p:txBody>
          <a:bodyPr lIns="0" tIns="0" rIns="0" bIns="0" rtlCol="0" anchor="t">
            <a:spAutoFit/>
          </a:bodyPr>
          <a:lstStyle/>
          <a:p>
            <a:pPr algn="l">
              <a:lnSpc>
                <a:spcPts val="2520"/>
              </a:lnSpc>
              <a:spcBef>
                <a:spcPct val="0"/>
              </a:spcBef>
            </a:pPr>
            <a:r>
              <a:rPr lang="en-US" sz="1800" b="1">
                <a:solidFill>
                  <a:srgbClr val="000000"/>
                </a:solidFill>
                <a:latin typeface="Garet Bold"/>
                <a:ea typeface="Garet Bold"/>
                <a:cs typeface="Garet Bold"/>
                <a:sym typeface="Garet Bold"/>
              </a:rPr>
              <a:t>This chart shows the distribution of students from different degree programs based on whether they have ever had suicidal thoughts.</a:t>
            </a:r>
          </a:p>
          <a:p>
            <a:pPr algn="l">
              <a:lnSpc>
                <a:spcPts val="2520"/>
              </a:lnSpc>
              <a:spcBef>
                <a:spcPct val="0"/>
              </a:spcBef>
            </a:pPr>
            <a:r>
              <a:rPr lang="en-US" sz="1800" b="1">
                <a:solidFill>
                  <a:srgbClr val="000000"/>
                </a:solidFill>
                <a:latin typeface="Garet Bold"/>
                <a:ea typeface="Garet Bold"/>
                <a:cs typeface="Garet Bold"/>
                <a:sym typeface="Garet Bold"/>
              </a:rPr>
              <a:t>The x-axis represents the response (“Yes” or “No”) and the y-axis shows the number of students (ID count).</a:t>
            </a:r>
          </a:p>
          <a:p>
            <a:pPr algn="l">
              <a:lnSpc>
                <a:spcPts val="2520"/>
              </a:lnSpc>
              <a:spcBef>
                <a:spcPct val="0"/>
              </a:spcBef>
            </a:pPr>
            <a:r>
              <a:rPr lang="en-US" sz="1800" b="1">
                <a:solidFill>
                  <a:srgbClr val="000000"/>
                </a:solidFill>
                <a:latin typeface="Garet Bold"/>
                <a:ea typeface="Garet Bold"/>
                <a:cs typeface="Garet Bold"/>
                <a:sym typeface="Garet Bold"/>
              </a:rPr>
              <a:t>We can see that in the “Yes” group, several degree types such as Class 12 have a noticeably high number of students, suggesting a higher proportion of suicidal thoughts within those groups.</a:t>
            </a:r>
          </a:p>
          <a:p>
            <a:pPr algn="l">
              <a:lnSpc>
                <a:spcPts val="2520"/>
              </a:lnSpc>
              <a:spcBef>
                <a:spcPct val="0"/>
              </a:spcBef>
            </a:pPr>
            <a:r>
              <a:rPr lang="en-US" sz="1800" b="1">
                <a:solidFill>
                  <a:srgbClr val="000000"/>
                </a:solidFill>
                <a:latin typeface="Garet Bold"/>
                <a:ea typeface="Garet Bold"/>
                <a:cs typeface="Garet Bold"/>
                <a:sym typeface="Garet Bold"/>
              </a:rPr>
              <a:t>This chart helps identify which degree programs may have students at higher mental health risk.</a:t>
            </a:r>
          </a:p>
        </p:txBody>
      </p:sp>
      <p:sp>
        <p:nvSpPr>
          <p:cNvPr id="9" name="TextBox 9"/>
          <p:cNvSpPr txBox="1"/>
          <p:nvPr/>
        </p:nvSpPr>
        <p:spPr>
          <a:xfrm>
            <a:off x="8428705" y="1389488"/>
            <a:ext cx="9233576" cy="2642870"/>
          </a:xfrm>
          <a:prstGeom prst="rect">
            <a:avLst/>
          </a:prstGeom>
        </p:spPr>
        <p:txBody>
          <a:bodyPr lIns="0" tIns="0" rIns="0" bIns="0" rtlCol="0" anchor="t">
            <a:spAutoFit/>
          </a:bodyPr>
          <a:lstStyle/>
          <a:p>
            <a:pPr algn="l">
              <a:lnSpc>
                <a:spcPts val="2380"/>
              </a:lnSpc>
              <a:spcBef>
                <a:spcPct val="0"/>
              </a:spcBef>
            </a:pPr>
            <a:r>
              <a:rPr lang="en-US" sz="1700" b="1">
                <a:solidFill>
                  <a:srgbClr val="000000"/>
                </a:solidFill>
                <a:latin typeface="Garet Bold"/>
                <a:ea typeface="Garet Bold"/>
                <a:cs typeface="Garet Bold"/>
                <a:sym typeface="Garet Bold"/>
              </a:rPr>
              <a:t>This dashboard reveals several important insights. Students in "Class 12" experience higher academic pressure and report more frequent suicidal thoughts compared to those in other degree programs. Despite the variation in degree types, the average CGPA remains relatively stable. Female students tend to report higher levels of study satisfaction across different ranges of work/study hours. Geographically, cities in central and western India show higher depression ratios than those in the eastern regions. Highlights are used in the dashboard to distinguish between male and female students and to emphasize specific degrees, making patterns and differences easier to observe.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sp>
        <p:nvSpPr>
          <p:cNvPr id="3" name="TextBox 3"/>
          <p:cNvSpPr txBox="1"/>
          <p:nvPr/>
        </p:nvSpPr>
        <p:spPr>
          <a:xfrm>
            <a:off x="1429001" y="1667138"/>
            <a:ext cx="5660824" cy="1233737"/>
          </a:xfrm>
          <a:prstGeom prst="rect">
            <a:avLst/>
          </a:prstGeom>
        </p:spPr>
        <p:txBody>
          <a:bodyPr lIns="0" tIns="0" rIns="0" bIns="0" rtlCol="0" anchor="t">
            <a:spAutoFit/>
          </a:bodyPr>
          <a:lstStyle/>
          <a:p>
            <a:pPr algn="l">
              <a:lnSpc>
                <a:spcPts val="4530"/>
              </a:lnSpc>
            </a:pPr>
            <a:r>
              <a:rPr lang="en-US" sz="5808" spc="-458">
                <a:solidFill>
                  <a:srgbClr val="000000"/>
                </a:solidFill>
                <a:latin typeface="Archivo Black"/>
                <a:ea typeface="Archivo Black"/>
                <a:cs typeface="Archivo Black"/>
                <a:sym typeface="Archivo Black"/>
              </a:rPr>
              <a:t>SUMMARY</a:t>
            </a:r>
          </a:p>
          <a:p>
            <a:pPr marL="0" lvl="0" indent="0" algn="l">
              <a:lnSpc>
                <a:spcPts val="4530"/>
              </a:lnSpc>
              <a:spcBef>
                <a:spcPct val="0"/>
              </a:spcBef>
            </a:pPr>
            <a:endParaRPr lang="en-US" sz="5808" spc="-458">
              <a:solidFill>
                <a:srgbClr val="000000"/>
              </a:solidFill>
              <a:latin typeface="Archivo Black"/>
              <a:ea typeface="Archivo Black"/>
              <a:cs typeface="Archivo Black"/>
              <a:sym typeface="Archivo Black"/>
            </a:endParaRPr>
          </a:p>
        </p:txBody>
      </p:sp>
      <p:sp>
        <p:nvSpPr>
          <p:cNvPr id="4" name="TextBox 4"/>
          <p:cNvSpPr txBox="1"/>
          <p:nvPr/>
        </p:nvSpPr>
        <p:spPr>
          <a:xfrm>
            <a:off x="1429001" y="2614969"/>
            <a:ext cx="16019629" cy="7011670"/>
          </a:xfrm>
          <a:prstGeom prst="rect">
            <a:avLst/>
          </a:prstGeom>
        </p:spPr>
        <p:txBody>
          <a:bodyPr lIns="0" tIns="0" rIns="0" bIns="0" rtlCol="0" anchor="t">
            <a:spAutoFit/>
          </a:bodyPr>
          <a:lstStyle/>
          <a:p>
            <a:pPr algn="l">
              <a:lnSpc>
                <a:spcPts val="3079"/>
              </a:lnSpc>
              <a:spcBef>
                <a:spcPct val="0"/>
              </a:spcBef>
            </a:pPr>
            <a:r>
              <a:rPr lang="en-US" sz="2199" b="1">
                <a:solidFill>
                  <a:srgbClr val="000000"/>
                </a:solidFill>
                <a:latin typeface="Garet Bold"/>
                <a:ea typeface="Garet Bold"/>
                <a:cs typeface="Garet Bold"/>
                <a:sym typeface="Garet Bold"/>
              </a:rPr>
              <a:t>This project provides an in-depth analysis of the factors influencing student mental health, focusing on demographics, academic stress, lifestyle habits, and family background. We found that students in "Class 12" and degrees such as MA generally experience higher academic pressure and report a greater incidence of suicidal thoughts. Despite the variation in degree types, the average CGPA remains relatively consistent. Additionally, female students tend to report higher levels of study satisfaction across different study hour ranges. Geographically, cities in central and western India exhibit significantly higher depression rates compared to those in the eastern region. </a:t>
            </a:r>
          </a:p>
          <a:p>
            <a:pPr algn="l">
              <a:lnSpc>
                <a:spcPts val="3079"/>
              </a:lnSpc>
              <a:spcBef>
                <a:spcPct val="0"/>
              </a:spcBef>
            </a:pPr>
            <a:endParaRPr lang="en-US" sz="2199" b="1">
              <a:solidFill>
                <a:srgbClr val="000000"/>
              </a:solidFill>
              <a:latin typeface="Garet Bold"/>
              <a:ea typeface="Garet Bold"/>
              <a:cs typeface="Garet Bold"/>
              <a:sym typeface="Garet Bold"/>
            </a:endParaRPr>
          </a:p>
          <a:p>
            <a:pPr algn="l">
              <a:lnSpc>
                <a:spcPts val="3079"/>
              </a:lnSpc>
              <a:spcBef>
                <a:spcPct val="0"/>
              </a:spcBef>
            </a:pPr>
            <a:r>
              <a:rPr lang="en-US" sz="2199" b="1">
                <a:solidFill>
                  <a:srgbClr val="000000"/>
                </a:solidFill>
                <a:latin typeface="Garet Bold"/>
                <a:ea typeface="Garet Bold"/>
                <a:cs typeface="Garet Bold"/>
                <a:sym typeface="Garet Bold"/>
              </a:rPr>
              <a:t>We also examined the impact of family and financial factors. Among students experiencing depression, about half reported a family history of mental illness, suggesting that while family background may be a contributing factor, it is not the sole cause. Furthermore, over 50% of depressed students reported experiencing high levels of financial stress , highlighting the strong link between financial burden and mental health.</a:t>
            </a:r>
          </a:p>
          <a:p>
            <a:pPr algn="l">
              <a:lnSpc>
                <a:spcPts val="3079"/>
              </a:lnSpc>
              <a:spcBef>
                <a:spcPct val="0"/>
              </a:spcBef>
            </a:pPr>
            <a:endParaRPr lang="en-US" sz="2199" b="1">
              <a:solidFill>
                <a:srgbClr val="000000"/>
              </a:solidFill>
              <a:latin typeface="Garet Bold"/>
              <a:ea typeface="Garet Bold"/>
              <a:cs typeface="Garet Bold"/>
              <a:sym typeface="Garet Bold"/>
            </a:endParaRPr>
          </a:p>
          <a:p>
            <a:pPr algn="l">
              <a:lnSpc>
                <a:spcPts val="3079"/>
              </a:lnSpc>
              <a:spcBef>
                <a:spcPct val="0"/>
              </a:spcBef>
            </a:pPr>
            <a:r>
              <a:rPr lang="en-US" sz="2199" b="1">
                <a:solidFill>
                  <a:srgbClr val="000000"/>
                </a:solidFill>
                <a:latin typeface="Garet Bold"/>
                <a:ea typeface="Garet Bold"/>
                <a:cs typeface="Garet Bold"/>
                <a:sym typeface="Garet Bold"/>
              </a:rPr>
              <a:t> Lifestyle analysis showed that short sleep duration and long study hours are closely associated with higher depression rates, especially among female students. Students with unhealthy or average dietary habits also showed higher tendencies toward depression. Overall, student depression is a multifaceted issue influenced by academic pressure, family background, financial stress, and lifestyle choices.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sp>
        <p:nvSpPr>
          <p:cNvPr id="3" name="TextBox 3"/>
          <p:cNvSpPr txBox="1"/>
          <p:nvPr/>
        </p:nvSpPr>
        <p:spPr>
          <a:xfrm>
            <a:off x="5963568" y="4606999"/>
            <a:ext cx="7203393" cy="1133878"/>
          </a:xfrm>
          <a:prstGeom prst="rect">
            <a:avLst/>
          </a:prstGeom>
        </p:spPr>
        <p:txBody>
          <a:bodyPr lIns="0" tIns="0" rIns="0" bIns="0" rtlCol="0" anchor="t">
            <a:spAutoFit/>
          </a:bodyPr>
          <a:lstStyle/>
          <a:p>
            <a:pPr algn="l">
              <a:lnSpc>
                <a:spcPts val="7805"/>
              </a:lnSpc>
            </a:pPr>
            <a:r>
              <a:rPr lang="en-US" sz="10007" spc="-790">
                <a:solidFill>
                  <a:srgbClr val="000000"/>
                </a:solidFill>
                <a:latin typeface="Archivo Black"/>
                <a:ea typeface="Archivo Black"/>
                <a:cs typeface="Archivo Black"/>
                <a:sym typeface="Archivo Black"/>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graphicFrame>
        <p:nvGraphicFramePr>
          <p:cNvPr id="3" name="Table 3"/>
          <p:cNvGraphicFramePr>
            <a:graphicFrameLocks noGrp="1"/>
          </p:cNvGraphicFramePr>
          <p:nvPr/>
        </p:nvGraphicFramePr>
        <p:xfrm>
          <a:off x="9502301" y="2344442"/>
          <a:ext cx="7434940" cy="5994401"/>
        </p:xfrm>
        <a:graphic>
          <a:graphicData uri="http://schemas.openxmlformats.org/drawingml/2006/table">
            <a:tbl>
              <a:tblPr/>
              <a:tblGrid>
                <a:gridCol w="1196817">
                  <a:extLst>
                    <a:ext uri="{9D8B030D-6E8A-4147-A177-3AD203B41FA5}">
                      <a16:colId xmlns:a16="http://schemas.microsoft.com/office/drawing/2014/main" val="20000"/>
                    </a:ext>
                  </a:extLst>
                </a:gridCol>
                <a:gridCol w="6238123">
                  <a:extLst>
                    <a:ext uri="{9D8B030D-6E8A-4147-A177-3AD203B41FA5}">
                      <a16:colId xmlns:a16="http://schemas.microsoft.com/office/drawing/2014/main" val="20001"/>
                    </a:ext>
                  </a:extLst>
                </a:gridCol>
              </a:tblGrid>
              <a:tr h="821762">
                <a:tc>
                  <a:txBody>
                    <a:bodyPr/>
                    <a:lstStyle/>
                    <a:p>
                      <a:pPr algn="l">
                        <a:lnSpc>
                          <a:spcPts val="2799"/>
                        </a:lnSpc>
                        <a:defRPr/>
                      </a:pPr>
                      <a:r>
                        <a:rPr lang="en-US" sz="1999" b="1">
                          <a:solidFill>
                            <a:srgbClr val="000000"/>
                          </a:solidFill>
                          <a:latin typeface="Garet Bold"/>
                          <a:ea typeface="Garet Bold"/>
                          <a:cs typeface="Garet Bold"/>
                          <a:sym typeface="Garet Bold"/>
                        </a:rPr>
                        <a:t>03</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Garet Bold"/>
                          <a:ea typeface="Garet Bold"/>
                          <a:cs typeface="Garet Bold"/>
                          <a:sym typeface="Garet Bold"/>
                        </a:rPr>
                        <a:t>Overview</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75310">
                <a:tc>
                  <a:txBody>
                    <a:bodyPr/>
                    <a:lstStyle/>
                    <a:p>
                      <a:pPr algn="l">
                        <a:lnSpc>
                          <a:spcPts val="2799"/>
                        </a:lnSpc>
                        <a:defRPr/>
                      </a:pPr>
                      <a:r>
                        <a:rPr lang="en-US" sz="1999" b="1">
                          <a:solidFill>
                            <a:srgbClr val="000000"/>
                          </a:solidFill>
                          <a:latin typeface="Garet Bold"/>
                          <a:ea typeface="Garet Bold"/>
                          <a:cs typeface="Garet Bold"/>
                          <a:sym typeface="Garet Bold"/>
                        </a:rPr>
                        <a:t>04-05</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Garet Bold"/>
                          <a:ea typeface="Garet Bold"/>
                          <a:cs typeface="Garet Bold"/>
                          <a:sym typeface="Garet Bold"/>
                        </a:rPr>
                        <a:t>Dashboard 1_ Drepression Analysis on Demographics and Family Risk Factors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75310">
                <a:tc>
                  <a:txBody>
                    <a:bodyPr/>
                    <a:lstStyle/>
                    <a:p>
                      <a:pPr algn="l">
                        <a:lnSpc>
                          <a:spcPts val="2799"/>
                        </a:lnSpc>
                        <a:defRPr/>
                      </a:pPr>
                      <a:r>
                        <a:rPr lang="en-US" sz="1999" b="1">
                          <a:solidFill>
                            <a:srgbClr val="000000"/>
                          </a:solidFill>
                          <a:latin typeface="Garet Bold"/>
                          <a:ea typeface="Garet Bold"/>
                          <a:cs typeface="Garet Bold"/>
                          <a:sym typeface="Garet Bold"/>
                        </a:rPr>
                        <a:t>06-07</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Garet Bold"/>
                          <a:ea typeface="Garet Bold"/>
                          <a:cs typeface="Garet Bold"/>
                          <a:sym typeface="Garet Bold"/>
                        </a:rPr>
                        <a:t>Dashboard 2_Depression Analysis on Lifestyle</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75310">
                <a:tc>
                  <a:txBody>
                    <a:bodyPr/>
                    <a:lstStyle/>
                    <a:p>
                      <a:pPr algn="l">
                        <a:lnSpc>
                          <a:spcPts val="2799"/>
                        </a:lnSpc>
                        <a:defRPr/>
                      </a:pPr>
                      <a:r>
                        <a:rPr lang="en-US" sz="1999" b="1">
                          <a:solidFill>
                            <a:srgbClr val="000000"/>
                          </a:solidFill>
                          <a:latin typeface="Garet Bold"/>
                          <a:ea typeface="Garet Bold"/>
                          <a:cs typeface="Garet Bold"/>
                          <a:sym typeface="Garet Bold"/>
                        </a:rPr>
                        <a:t>08-10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Garet Bold"/>
                          <a:ea typeface="Garet Bold"/>
                          <a:cs typeface="Garet Bold"/>
                          <a:sym typeface="Garet Bold"/>
                        </a:rPr>
                        <a:t>Dashboard 3_Student Mental Health and Academic Pressure Analysis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21762">
                <a:tc>
                  <a:txBody>
                    <a:bodyPr/>
                    <a:lstStyle/>
                    <a:p>
                      <a:pPr algn="l">
                        <a:lnSpc>
                          <a:spcPts val="2799"/>
                        </a:lnSpc>
                        <a:defRPr/>
                      </a:pPr>
                      <a:r>
                        <a:rPr lang="en-US" sz="1999" b="1">
                          <a:solidFill>
                            <a:srgbClr val="000000"/>
                          </a:solidFill>
                          <a:latin typeface="Garet Bold"/>
                          <a:ea typeface="Garet Bold"/>
                          <a:cs typeface="Garet Bold"/>
                          <a:sym typeface="Garet Bold"/>
                        </a:rPr>
                        <a:t>11</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Garet Bold"/>
                          <a:ea typeface="Garet Bold"/>
                          <a:cs typeface="Garet Bold"/>
                          <a:sym typeface="Garet Bold"/>
                        </a:rPr>
                        <a:t>Conclusion</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24947">
                <a:tc>
                  <a:txBody>
                    <a:bodyPr/>
                    <a:lstStyle/>
                    <a:p>
                      <a:pPr algn="l">
                        <a:lnSpc>
                          <a:spcPts val="2799"/>
                        </a:lnSpc>
                        <a:defRPr/>
                      </a:pPr>
                      <a:r>
                        <a:rPr lang="en-US" sz="1999" b="1">
                          <a:solidFill>
                            <a:srgbClr val="000000"/>
                          </a:solidFill>
                          <a:latin typeface="Garet Bold"/>
                          <a:ea typeface="Garet Bold"/>
                          <a:cs typeface="Garet Bold"/>
                          <a:sym typeface="Garet Bold"/>
                        </a:rPr>
                        <a:t>12</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Garet Bold"/>
                          <a:ea typeface="Garet Bold"/>
                          <a:cs typeface="Garet Bold"/>
                          <a:sym typeface="Garet Bold"/>
                        </a:rPr>
                        <a:t>Thank you</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Freeform 4"/>
          <p:cNvSpPr/>
          <p:nvPr/>
        </p:nvSpPr>
        <p:spPr>
          <a:xfrm>
            <a:off x="-668513" y="1757793"/>
            <a:ext cx="9125543" cy="7167700"/>
          </a:xfrm>
          <a:custGeom>
            <a:avLst/>
            <a:gdLst/>
            <a:ahLst/>
            <a:cxnLst/>
            <a:rect l="l" t="t" r="r" b="b"/>
            <a:pathLst>
              <a:path w="9125543" h="7167700">
                <a:moveTo>
                  <a:pt x="0" y="0"/>
                </a:moveTo>
                <a:lnTo>
                  <a:pt x="9125544" y="0"/>
                </a:lnTo>
                <a:lnTo>
                  <a:pt x="9125544" y="7167699"/>
                </a:lnTo>
                <a:lnTo>
                  <a:pt x="0" y="7167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4799313" y="0"/>
            <a:ext cx="3488687" cy="1198840"/>
          </a:xfrm>
          <a:custGeom>
            <a:avLst/>
            <a:gdLst/>
            <a:ahLst/>
            <a:cxnLst/>
            <a:rect l="l" t="t" r="r" b="b"/>
            <a:pathLst>
              <a:path w="3488687" h="1198840">
                <a:moveTo>
                  <a:pt x="0" y="0"/>
                </a:moveTo>
                <a:lnTo>
                  <a:pt x="3488687" y="0"/>
                </a:lnTo>
                <a:lnTo>
                  <a:pt x="3488687" y="1198840"/>
                </a:lnTo>
                <a:lnTo>
                  <a:pt x="0" y="11988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1604641" y="2439692"/>
            <a:ext cx="6531462" cy="785704"/>
          </a:xfrm>
          <a:prstGeom prst="rect">
            <a:avLst/>
          </a:prstGeom>
        </p:spPr>
        <p:txBody>
          <a:bodyPr lIns="0" tIns="0" rIns="0" bIns="0" rtlCol="0" anchor="t">
            <a:spAutoFit/>
          </a:bodyPr>
          <a:lstStyle/>
          <a:p>
            <a:pPr marL="0" lvl="0" indent="0" algn="just">
              <a:lnSpc>
                <a:spcPts val="5808"/>
              </a:lnSpc>
              <a:spcBef>
                <a:spcPct val="0"/>
              </a:spcBef>
            </a:pPr>
            <a:r>
              <a:rPr lang="en-US" sz="5808" spc="-458">
                <a:solidFill>
                  <a:srgbClr val="FFFFFF"/>
                </a:solidFill>
                <a:latin typeface="Archivo Black"/>
                <a:ea typeface="Archivo Black"/>
                <a:cs typeface="Archivo Black"/>
                <a:sym typeface="Archivo Black"/>
              </a:rPr>
              <a:t>Agenda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grpSp>
        <p:nvGrpSpPr>
          <p:cNvPr id="3" name="Group 3"/>
          <p:cNvGrpSpPr/>
          <p:nvPr/>
        </p:nvGrpSpPr>
        <p:grpSpPr>
          <a:xfrm>
            <a:off x="5543434" y="0"/>
            <a:ext cx="7201132" cy="10287000"/>
            <a:chOff x="0" y="0"/>
            <a:chExt cx="9601509" cy="13716000"/>
          </a:xfrm>
        </p:grpSpPr>
        <p:pic>
          <p:nvPicPr>
            <p:cNvPr id="4" name="Picture 4"/>
            <p:cNvPicPr>
              <a:picLocks noChangeAspect="1"/>
            </p:cNvPicPr>
            <p:nvPr/>
          </p:nvPicPr>
          <p:blipFill>
            <a:blip r:embed="rId3"/>
            <a:srcRect l="983" r="52377"/>
            <a:stretch>
              <a:fillRect/>
            </a:stretch>
          </p:blipFill>
          <p:spPr>
            <a:xfrm>
              <a:off x="0" y="0"/>
              <a:ext cx="9601509" cy="13716000"/>
            </a:xfrm>
            <a:prstGeom prst="rect">
              <a:avLst/>
            </a:prstGeom>
          </p:spPr>
        </p:pic>
      </p:grpSp>
      <p:sp>
        <p:nvSpPr>
          <p:cNvPr id="5" name="TextBox 5"/>
          <p:cNvSpPr txBox="1"/>
          <p:nvPr/>
        </p:nvSpPr>
        <p:spPr>
          <a:xfrm>
            <a:off x="13001741" y="3011619"/>
            <a:ext cx="5112422" cy="5978525"/>
          </a:xfrm>
          <a:prstGeom prst="rect">
            <a:avLst/>
          </a:prstGeom>
        </p:spPr>
        <p:txBody>
          <a:bodyPr lIns="0" tIns="0" rIns="0" bIns="0" rtlCol="0" anchor="t">
            <a:spAutoFit/>
          </a:bodyPr>
          <a:lstStyle/>
          <a:p>
            <a:pPr algn="l">
              <a:lnSpc>
                <a:spcPts val="2800"/>
              </a:lnSpc>
            </a:pPr>
            <a:r>
              <a:rPr lang="en-US" sz="2000">
                <a:solidFill>
                  <a:srgbClr val="000000"/>
                </a:solidFill>
                <a:latin typeface="Garet"/>
                <a:ea typeface="Garet"/>
                <a:cs typeface="Garet"/>
                <a:sym typeface="Garet"/>
              </a:rPr>
              <a:t>This project aims to support the study of depression among students by analyzing various influencing factors using data derived from Kaggle. The dataset captures information across three primary dimensions:</a:t>
            </a:r>
          </a:p>
          <a:p>
            <a:pPr algn="l">
              <a:lnSpc>
                <a:spcPts val="2800"/>
              </a:lnSpc>
            </a:pPr>
            <a:endParaRPr lang="en-US" sz="2000">
              <a:solidFill>
                <a:srgbClr val="000000"/>
              </a:solidFill>
              <a:latin typeface="Garet"/>
              <a:ea typeface="Garet"/>
              <a:cs typeface="Garet"/>
              <a:sym typeface="Garet"/>
            </a:endParaRPr>
          </a:p>
          <a:p>
            <a:pPr algn="l">
              <a:lnSpc>
                <a:spcPts val="2800"/>
              </a:lnSpc>
            </a:pPr>
            <a:r>
              <a:rPr lang="en-US" sz="2000">
                <a:solidFill>
                  <a:srgbClr val="000000"/>
                </a:solidFill>
                <a:latin typeface="Garet"/>
                <a:ea typeface="Garet"/>
                <a:cs typeface="Garet"/>
                <a:sym typeface="Garet"/>
              </a:rPr>
              <a:t> 1. Demographics</a:t>
            </a:r>
          </a:p>
          <a:p>
            <a:pPr algn="l">
              <a:lnSpc>
                <a:spcPts val="2800"/>
              </a:lnSpc>
            </a:pPr>
            <a:r>
              <a:rPr lang="en-US" sz="2000">
                <a:solidFill>
                  <a:srgbClr val="000000"/>
                </a:solidFill>
                <a:latin typeface="Garet"/>
                <a:ea typeface="Garet"/>
                <a:cs typeface="Garet"/>
                <a:sym typeface="Garet"/>
              </a:rPr>
              <a:t> 2. Academic Indicators : such as GPA, academic pressure...</a:t>
            </a:r>
          </a:p>
          <a:p>
            <a:pPr algn="l">
              <a:lnSpc>
                <a:spcPts val="2800"/>
              </a:lnSpc>
            </a:pPr>
            <a:r>
              <a:rPr lang="en-US" sz="2000">
                <a:solidFill>
                  <a:srgbClr val="000000"/>
                </a:solidFill>
                <a:latin typeface="Garet"/>
                <a:ea typeface="Garet"/>
                <a:cs typeface="Garet"/>
                <a:sym typeface="Garet"/>
              </a:rPr>
              <a:t> 3. Lifestyle &amp; Wellbeing Ex: sleep duration</a:t>
            </a:r>
          </a:p>
          <a:p>
            <a:pPr algn="l">
              <a:lnSpc>
                <a:spcPts val="2800"/>
              </a:lnSpc>
            </a:pPr>
            <a:endParaRPr lang="en-US" sz="2000">
              <a:solidFill>
                <a:srgbClr val="000000"/>
              </a:solidFill>
              <a:latin typeface="Garet"/>
              <a:ea typeface="Garet"/>
              <a:cs typeface="Garet"/>
              <a:sym typeface="Garet"/>
            </a:endParaRPr>
          </a:p>
          <a:p>
            <a:pPr algn="l">
              <a:lnSpc>
                <a:spcPts val="2800"/>
              </a:lnSpc>
            </a:pPr>
            <a:r>
              <a:rPr lang="en-US" sz="2000">
                <a:solidFill>
                  <a:srgbClr val="000000"/>
                </a:solidFill>
                <a:latin typeface="Garet"/>
                <a:ea typeface="Garet"/>
                <a:cs typeface="Garet"/>
                <a:sym typeface="Garet"/>
              </a:rPr>
              <a:t>We explore how these factors relate to student depression to identify key risk indicators and guide targeted mental health support.</a:t>
            </a:r>
          </a:p>
        </p:txBody>
      </p:sp>
      <p:sp>
        <p:nvSpPr>
          <p:cNvPr id="6" name="TextBox 6"/>
          <p:cNvSpPr txBox="1"/>
          <p:nvPr/>
        </p:nvSpPr>
        <p:spPr>
          <a:xfrm>
            <a:off x="309175" y="1148741"/>
            <a:ext cx="5043759" cy="1911985"/>
          </a:xfrm>
          <a:prstGeom prst="rect">
            <a:avLst/>
          </a:prstGeom>
        </p:spPr>
        <p:txBody>
          <a:bodyPr lIns="0" tIns="0" rIns="0" bIns="0" rtlCol="0" anchor="t">
            <a:spAutoFit/>
          </a:bodyPr>
          <a:lstStyle/>
          <a:p>
            <a:pPr algn="l">
              <a:lnSpc>
                <a:spcPts val="2239"/>
              </a:lnSpc>
            </a:pPr>
            <a:r>
              <a:rPr lang="en-US" sz="1599" b="1">
                <a:solidFill>
                  <a:srgbClr val="000000"/>
                </a:solidFill>
                <a:latin typeface="Garet Bold"/>
                <a:ea typeface="Garet Bold"/>
                <a:cs typeface="Garet Bold"/>
                <a:sym typeface="Garet Bold"/>
              </a:rPr>
              <a:t>This dashboard  highlight how demographics and personal risk factors like family mental health history and financial stress impact outcomes. Users can select a city to explore family history prevalence, depression rates, average age, locations, and the link between financial stress and depression.</a:t>
            </a:r>
          </a:p>
        </p:txBody>
      </p:sp>
      <p:sp>
        <p:nvSpPr>
          <p:cNvPr id="7" name="TextBox 7"/>
          <p:cNvSpPr txBox="1"/>
          <p:nvPr/>
        </p:nvSpPr>
        <p:spPr>
          <a:xfrm>
            <a:off x="181781" y="688975"/>
            <a:ext cx="1693837" cy="339725"/>
          </a:xfrm>
          <a:prstGeom prst="rect">
            <a:avLst/>
          </a:prstGeom>
        </p:spPr>
        <p:txBody>
          <a:bodyPr lIns="0" tIns="0" rIns="0" bIns="0" rtlCol="0" anchor="t">
            <a:spAutoFit/>
          </a:bodyPr>
          <a:lstStyle/>
          <a:p>
            <a:pPr algn="r">
              <a:lnSpc>
                <a:spcPts val="2800"/>
              </a:lnSpc>
            </a:pPr>
            <a:r>
              <a:rPr lang="en-US" sz="2000" b="1">
                <a:solidFill>
                  <a:srgbClr val="000000"/>
                </a:solidFill>
                <a:latin typeface="Garet Bold"/>
                <a:ea typeface="Garet Bold"/>
                <a:cs typeface="Garet Bold"/>
                <a:sym typeface="Garet Bold"/>
              </a:rPr>
              <a:t>Dashboard 1</a:t>
            </a:r>
          </a:p>
        </p:txBody>
      </p:sp>
      <p:sp>
        <p:nvSpPr>
          <p:cNvPr id="8" name="TextBox 8"/>
          <p:cNvSpPr txBox="1"/>
          <p:nvPr/>
        </p:nvSpPr>
        <p:spPr>
          <a:xfrm>
            <a:off x="10055907" y="1854439"/>
            <a:ext cx="7203393" cy="785704"/>
          </a:xfrm>
          <a:prstGeom prst="rect">
            <a:avLst/>
          </a:prstGeom>
        </p:spPr>
        <p:txBody>
          <a:bodyPr lIns="0" tIns="0" rIns="0" bIns="0" rtlCol="0" anchor="t">
            <a:spAutoFit/>
          </a:bodyPr>
          <a:lstStyle/>
          <a:p>
            <a:pPr marL="0" lvl="0" indent="0" algn="r">
              <a:lnSpc>
                <a:spcPts val="5808"/>
              </a:lnSpc>
              <a:spcBef>
                <a:spcPct val="0"/>
              </a:spcBef>
            </a:pPr>
            <a:r>
              <a:rPr lang="en-US" sz="5808" spc="-458">
                <a:solidFill>
                  <a:srgbClr val="000000"/>
                </a:solidFill>
                <a:latin typeface="Archivo Black"/>
                <a:ea typeface="Archivo Black"/>
                <a:cs typeface="Archivo Black"/>
                <a:sym typeface="Archivo Black"/>
              </a:rPr>
              <a:t>Overview</a:t>
            </a:r>
          </a:p>
        </p:txBody>
      </p:sp>
      <p:sp>
        <p:nvSpPr>
          <p:cNvPr id="9" name="TextBox 9"/>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a:solidFill>
                  <a:srgbClr val="000000"/>
                </a:solidFill>
                <a:latin typeface="Garet Bold"/>
                <a:ea typeface="Garet Bold"/>
                <a:cs typeface="Garet Bold"/>
                <a:sym typeface="Garet Bold"/>
              </a:rPr>
              <a:t>03/10</a:t>
            </a:r>
          </a:p>
        </p:txBody>
      </p:sp>
      <p:sp>
        <p:nvSpPr>
          <p:cNvPr id="10" name="TextBox 10"/>
          <p:cNvSpPr txBox="1"/>
          <p:nvPr/>
        </p:nvSpPr>
        <p:spPr>
          <a:xfrm>
            <a:off x="181781" y="3598080"/>
            <a:ext cx="1693837" cy="339725"/>
          </a:xfrm>
          <a:prstGeom prst="rect">
            <a:avLst/>
          </a:prstGeom>
        </p:spPr>
        <p:txBody>
          <a:bodyPr lIns="0" tIns="0" rIns="0" bIns="0" rtlCol="0" anchor="t">
            <a:spAutoFit/>
          </a:bodyPr>
          <a:lstStyle/>
          <a:p>
            <a:pPr algn="r">
              <a:lnSpc>
                <a:spcPts val="2800"/>
              </a:lnSpc>
            </a:pPr>
            <a:r>
              <a:rPr lang="en-US" sz="2000" b="1">
                <a:solidFill>
                  <a:srgbClr val="000000"/>
                </a:solidFill>
                <a:latin typeface="Garet Bold"/>
                <a:ea typeface="Garet Bold"/>
                <a:cs typeface="Garet Bold"/>
                <a:sym typeface="Garet Bold"/>
              </a:rPr>
              <a:t>Dashboard 2</a:t>
            </a:r>
          </a:p>
        </p:txBody>
      </p:sp>
      <p:sp>
        <p:nvSpPr>
          <p:cNvPr id="11" name="TextBox 11"/>
          <p:cNvSpPr txBox="1"/>
          <p:nvPr/>
        </p:nvSpPr>
        <p:spPr>
          <a:xfrm>
            <a:off x="181781" y="6918030"/>
            <a:ext cx="1693837" cy="339725"/>
          </a:xfrm>
          <a:prstGeom prst="rect">
            <a:avLst/>
          </a:prstGeom>
        </p:spPr>
        <p:txBody>
          <a:bodyPr lIns="0" tIns="0" rIns="0" bIns="0" rtlCol="0" anchor="t">
            <a:spAutoFit/>
          </a:bodyPr>
          <a:lstStyle/>
          <a:p>
            <a:pPr algn="r">
              <a:lnSpc>
                <a:spcPts val="2800"/>
              </a:lnSpc>
            </a:pPr>
            <a:r>
              <a:rPr lang="en-US" sz="2000" b="1">
                <a:solidFill>
                  <a:srgbClr val="000000"/>
                </a:solidFill>
                <a:latin typeface="Garet Bold"/>
                <a:ea typeface="Garet Bold"/>
                <a:cs typeface="Garet Bold"/>
                <a:sym typeface="Garet Bold"/>
              </a:rPr>
              <a:t>Dashboard 3</a:t>
            </a:r>
          </a:p>
        </p:txBody>
      </p:sp>
      <p:sp>
        <p:nvSpPr>
          <p:cNvPr id="12" name="TextBox 12"/>
          <p:cNvSpPr txBox="1"/>
          <p:nvPr/>
        </p:nvSpPr>
        <p:spPr>
          <a:xfrm>
            <a:off x="181781" y="7657999"/>
            <a:ext cx="4850619" cy="1083310"/>
          </a:xfrm>
          <a:prstGeom prst="rect">
            <a:avLst/>
          </a:prstGeom>
        </p:spPr>
        <p:txBody>
          <a:bodyPr lIns="0" tIns="0" rIns="0" bIns="0" rtlCol="0" anchor="t">
            <a:spAutoFit/>
          </a:bodyPr>
          <a:lstStyle/>
          <a:p>
            <a:pPr algn="l">
              <a:lnSpc>
                <a:spcPts val="2240"/>
              </a:lnSpc>
              <a:spcBef>
                <a:spcPct val="0"/>
              </a:spcBef>
            </a:pPr>
            <a:r>
              <a:rPr lang="en-US" sz="1600" b="1">
                <a:solidFill>
                  <a:srgbClr val="000000"/>
                </a:solidFill>
                <a:latin typeface="Garet Bold"/>
                <a:ea typeface="Garet Bold"/>
                <a:cs typeface="Garet Bold"/>
                <a:sym typeface="Garet Bold"/>
              </a:rPr>
              <a:t>This dashboard provides an overview of students’ mental health and academic performance based on degree type, gender, and geographic region.</a:t>
            </a:r>
          </a:p>
        </p:txBody>
      </p:sp>
      <p:sp>
        <p:nvSpPr>
          <p:cNvPr id="13" name="TextBox 13"/>
          <p:cNvSpPr txBox="1"/>
          <p:nvPr/>
        </p:nvSpPr>
        <p:spPr>
          <a:xfrm>
            <a:off x="309175" y="4319135"/>
            <a:ext cx="4977084" cy="1359535"/>
          </a:xfrm>
          <a:prstGeom prst="rect">
            <a:avLst/>
          </a:prstGeom>
        </p:spPr>
        <p:txBody>
          <a:bodyPr lIns="0" tIns="0" rIns="0" bIns="0" rtlCol="0" anchor="t">
            <a:spAutoFit/>
          </a:bodyPr>
          <a:lstStyle/>
          <a:p>
            <a:pPr algn="l">
              <a:lnSpc>
                <a:spcPts val="2239"/>
              </a:lnSpc>
            </a:pPr>
            <a:r>
              <a:rPr lang="en-US" sz="1599" b="1">
                <a:solidFill>
                  <a:srgbClr val="000000"/>
                </a:solidFill>
                <a:latin typeface="Garet Bold"/>
                <a:ea typeface="Garet Bold"/>
                <a:cs typeface="Garet Bold"/>
                <a:sym typeface="Garet Bold"/>
              </a:rPr>
              <a:t>The dashboard shows that poor sleep, heavy study load, and unhealthy diet are strongly linked to higher student depression rates, with gender differences across all factors.</a:t>
            </a:r>
          </a:p>
          <a:p>
            <a:pPr algn="l">
              <a:lnSpc>
                <a:spcPts val="2239"/>
              </a:lnSpc>
            </a:pPr>
            <a:endParaRPr lang="en-US" sz="1599" b="1">
              <a:solidFill>
                <a:srgbClr val="000000"/>
              </a:solidFill>
              <a:latin typeface="Garet Bold"/>
              <a:ea typeface="Garet Bold"/>
              <a:cs typeface="Garet Bold"/>
              <a:sym typeface="Garet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sp>
        <p:nvSpPr>
          <p:cNvPr id="3" name="AutoShape 3"/>
          <p:cNvSpPr/>
          <p:nvPr/>
        </p:nvSpPr>
        <p:spPr>
          <a:xfrm>
            <a:off x="-585133" y="9766076"/>
            <a:ext cx="1887313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AutoShape 4"/>
          <p:cNvSpPr/>
          <p:nvPr/>
        </p:nvSpPr>
        <p:spPr>
          <a:xfrm>
            <a:off x="-585133" y="9912535"/>
            <a:ext cx="18873133" cy="0"/>
          </a:xfrm>
          <a:prstGeom prst="line">
            <a:avLst/>
          </a:prstGeom>
          <a:ln w="9525" cap="rnd">
            <a:solidFill>
              <a:srgbClr val="000000"/>
            </a:solidFill>
            <a:prstDash val="solid"/>
            <a:headEnd type="none" w="sm" len="sm"/>
            <a:tailEnd type="none" w="sm" len="sm"/>
          </a:ln>
        </p:spPr>
        <p:txBody>
          <a:bodyPr/>
          <a:lstStyle/>
          <a:p>
            <a:endParaRPr lang="en-US"/>
          </a:p>
        </p:txBody>
      </p:sp>
      <p:sp>
        <p:nvSpPr>
          <p:cNvPr id="5" name="Freeform 5"/>
          <p:cNvSpPr/>
          <p:nvPr/>
        </p:nvSpPr>
        <p:spPr>
          <a:xfrm rot="-10800000">
            <a:off x="13886661" y="-2780110"/>
            <a:ext cx="2611028" cy="41148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340866" y="4808140"/>
            <a:ext cx="8176830" cy="4660793"/>
          </a:xfrm>
          <a:custGeom>
            <a:avLst/>
            <a:gdLst/>
            <a:ahLst/>
            <a:cxnLst/>
            <a:rect l="l" t="t" r="r" b="b"/>
            <a:pathLst>
              <a:path w="8176830" h="4660793">
                <a:moveTo>
                  <a:pt x="0" y="0"/>
                </a:moveTo>
                <a:lnTo>
                  <a:pt x="8176830" y="0"/>
                </a:lnTo>
                <a:lnTo>
                  <a:pt x="8176830" y="4660793"/>
                </a:lnTo>
                <a:lnTo>
                  <a:pt x="0" y="4660793"/>
                </a:lnTo>
                <a:lnTo>
                  <a:pt x="0" y="0"/>
                </a:lnTo>
                <a:close/>
              </a:path>
            </a:pathLst>
          </a:custGeom>
          <a:blipFill>
            <a:blip r:embed="rId5"/>
            <a:stretch>
              <a:fillRect/>
            </a:stretch>
          </a:blipFill>
        </p:spPr>
        <p:txBody>
          <a:bodyPr/>
          <a:lstStyle/>
          <a:p>
            <a:endParaRPr lang="en-US"/>
          </a:p>
        </p:txBody>
      </p:sp>
      <p:sp>
        <p:nvSpPr>
          <p:cNvPr id="7" name="Freeform 7"/>
          <p:cNvSpPr/>
          <p:nvPr/>
        </p:nvSpPr>
        <p:spPr>
          <a:xfrm>
            <a:off x="9144000" y="4808140"/>
            <a:ext cx="8454953" cy="4660793"/>
          </a:xfrm>
          <a:custGeom>
            <a:avLst/>
            <a:gdLst/>
            <a:ahLst/>
            <a:cxnLst/>
            <a:rect l="l" t="t" r="r" b="b"/>
            <a:pathLst>
              <a:path w="8454953" h="4660793">
                <a:moveTo>
                  <a:pt x="0" y="0"/>
                </a:moveTo>
                <a:lnTo>
                  <a:pt x="8454953" y="0"/>
                </a:lnTo>
                <a:lnTo>
                  <a:pt x="8454953" y="4660793"/>
                </a:lnTo>
                <a:lnTo>
                  <a:pt x="0" y="4660793"/>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340866" y="383013"/>
            <a:ext cx="12444335" cy="530225"/>
          </a:xfrm>
          <a:prstGeom prst="rect">
            <a:avLst/>
          </a:prstGeom>
        </p:spPr>
        <p:txBody>
          <a:bodyPr lIns="0" tIns="0" rIns="0" bIns="0" rtlCol="0" anchor="t">
            <a:spAutoFit/>
          </a:bodyPr>
          <a:lstStyle/>
          <a:p>
            <a:pPr marL="0" lvl="0" indent="0" algn="l">
              <a:lnSpc>
                <a:spcPts val="3999"/>
              </a:lnSpc>
              <a:spcBef>
                <a:spcPct val="0"/>
              </a:spcBef>
            </a:pPr>
            <a:r>
              <a:rPr lang="en-US" sz="3999" spc="-315">
                <a:solidFill>
                  <a:srgbClr val="000000"/>
                </a:solidFill>
                <a:latin typeface="Archivo Black"/>
                <a:ea typeface="Archivo Black"/>
                <a:cs typeface="Archivo Black"/>
                <a:sym typeface="Archivo Black"/>
              </a:rPr>
              <a:t>Analysis on Demographics and Family Risk Factors</a:t>
            </a:r>
          </a:p>
        </p:txBody>
      </p:sp>
      <p:sp>
        <p:nvSpPr>
          <p:cNvPr id="9" name="TextBox 9"/>
          <p:cNvSpPr txBox="1"/>
          <p:nvPr/>
        </p:nvSpPr>
        <p:spPr>
          <a:xfrm>
            <a:off x="14382445" y="981075"/>
            <a:ext cx="2876855" cy="365760"/>
          </a:xfrm>
          <a:prstGeom prst="rect">
            <a:avLst/>
          </a:prstGeom>
        </p:spPr>
        <p:txBody>
          <a:bodyPr lIns="0" tIns="0" rIns="0" bIns="0" rtlCol="0" anchor="t">
            <a:spAutoFit/>
          </a:bodyPr>
          <a:lstStyle/>
          <a:p>
            <a:pPr algn="r">
              <a:lnSpc>
                <a:spcPts val="2939"/>
              </a:lnSpc>
            </a:pPr>
            <a:r>
              <a:rPr lang="en-US" sz="2099" b="1">
                <a:solidFill>
                  <a:srgbClr val="000000"/>
                </a:solidFill>
                <a:latin typeface="Garet Bold"/>
                <a:ea typeface="Garet Bold"/>
                <a:cs typeface="Garet Bold"/>
                <a:sym typeface="Garet Bold"/>
              </a:rPr>
              <a:t>04/10</a:t>
            </a:r>
          </a:p>
        </p:txBody>
      </p:sp>
      <p:sp>
        <p:nvSpPr>
          <p:cNvPr id="10" name="TextBox 10"/>
          <p:cNvSpPr txBox="1"/>
          <p:nvPr/>
        </p:nvSpPr>
        <p:spPr>
          <a:xfrm>
            <a:off x="340866" y="1525190"/>
            <a:ext cx="8150632" cy="3149600"/>
          </a:xfrm>
          <a:prstGeom prst="rect">
            <a:avLst/>
          </a:prstGeom>
        </p:spPr>
        <p:txBody>
          <a:bodyPr lIns="0" tIns="0" rIns="0" bIns="0" rtlCol="0" anchor="t">
            <a:spAutoFit/>
          </a:bodyPr>
          <a:lstStyle/>
          <a:p>
            <a:pPr algn="l">
              <a:lnSpc>
                <a:spcPts val="2799"/>
              </a:lnSpc>
              <a:spcBef>
                <a:spcPct val="0"/>
              </a:spcBef>
            </a:pPr>
            <a:r>
              <a:rPr lang="en-US" sz="1999" b="1">
                <a:solidFill>
                  <a:srgbClr val="000000"/>
                </a:solidFill>
                <a:latin typeface="Garet Bold"/>
                <a:ea typeface="Garet Bold"/>
                <a:cs typeface="Garet Bold"/>
                <a:sym typeface="Garet Bold"/>
              </a:rPr>
              <a:t>We began by identifying the distribution of respondents to assess whether the age data was biased and to understand their geographic spread. Since the original City field contained many input errors that made mapping difficult, we created a Cleaned City field with standardized names. Using this data, we generated a map to visualize the age and city distribution of respondents, allowing us to see both geographic coverage and the proportion of depressed individuals in each city.</a:t>
            </a:r>
          </a:p>
        </p:txBody>
      </p:sp>
      <p:sp>
        <p:nvSpPr>
          <p:cNvPr id="11" name="TextBox 11"/>
          <p:cNvSpPr txBox="1"/>
          <p:nvPr/>
        </p:nvSpPr>
        <p:spPr>
          <a:xfrm>
            <a:off x="9593947" y="1525190"/>
            <a:ext cx="7555059" cy="2797175"/>
          </a:xfrm>
          <a:prstGeom prst="rect">
            <a:avLst/>
          </a:prstGeom>
        </p:spPr>
        <p:txBody>
          <a:bodyPr lIns="0" tIns="0" rIns="0" bIns="0" rtlCol="0" anchor="t">
            <a:spAutoFit/>
          </a:bodyPr>
          <a:lstStyle/>
          <a:p>
            <a:pPr algn="l">
              <a:lnSpc>
                <a:spcPts val="2799"/>
              </a:lnSpc>
              <a:spcBef>
                <a:spcPct val="0"/>
              </a:spcBef>
            </a:pPr>
            <a:r>
              <a:rPr lang="en-US" sz="1999" b="1">
                <a:solidFill>
                  <a:srgbClr val="000000"/>
                </a:solidFill>
                <a:latin typeface="Garet Bold"/>
                <a:ea typeface="Garet Bold"/>
                <a:cs typeface="Garet Bold"/>
                <a:sym typeface="Garet Bold"/>
              </a:rPr>
              <a:t>This graph allows users to select the top N cities with the highest depression rates among males and females, and shows, among the depressed individuals, the proportion with a family mental health history. We found that across cities, about half of the depressed students had a family history and half did not, suggesting that while family history may be a contributing risk factor, it is not a sole determinant of individual depression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sp>
        <p:nvSpPr>
          <p:cNvPr id="3" name="AutoShape 3"/>
          <p:cNvSpPr/>
          <p:nvPr/>
        </p:nvSpPr>
        <p:spPr>
          <a:xfrm>
            <a:off x="-585133" y="9766076"/>
            <a:ext cx="1887313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AutoShape 4"/>
          <p:cNvSpPr/>
          <p:nvPr/>
        </p:nvSpPr>
        <p:spPr>
          <a:xfrm>
            <a:off x="-585133" y="9912535"/>
            <a:ext cx="18873133" cy="0"/>
          </a:xfrm>
          <a:prstGeom prst="line">
            <a:avLst/>
          </a:prstGeom>
          <a:ln w="9525" cap="rnd">
            <a:solidFill>
              <a:srgbClr val="000000"/>
            </a:solidFill>
            <a:prstDash val="solid"/>
            <a:headEnd type="none" w="sm" len="sm"/>
            <a:tailEnd type="none" w="sm" len="sm"/>
          </a:ln>
        </p:spPr>
        <p:txBody>
          <a:bodyPr/>
          <a:lstStyle/>
          <a:p>
            <a:endParaRPr lang="en-US"/>
          </a:p>
        </p:txBody>
      </p:sp>
      <p:sp>
        <p:nvSpPr>
          <p:cNvPr id="5" name="Freeform 5"/>
          <p:cNvSpPr/>
          <p:nvPr/>
        </p:nvSpPr>
        <p:spPr>
          <a:xfrm rot="-10800000">
            <a:off x="13886661" y="-2780110"/>
            <a:ext cx="2611028" cy="41148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340866" y="4967170"/>
            <a:ext cx="8150632" cy="4660793"/>
          </a:xfrm>
          <a:custGeom>
            <a:avLst/>
            <a:gdLst/>
            <a:ahLst/>
            <a:cxnLst/>
            <a:rect l="l" t="t" r="r" b="b"/>
            <a:pathLst>
              <a:path w="8150632" h="4660793">
                <a:moveTo>
                  <a:pt x="0" y="0"/>
                </a:moveTo>
                <a:lnTo>
                  <a:pt x="8150632" y="0"/>
                </a:lnTo>
                <a:lnTo>
                  <a:pt x="8150632" y="4660794"/>
                </a:lnTo>
                <a:lnTo>
                  <a:pt x="0" y="4660794"/>
                </a:lnTo>
                <a:lnTo>
                  <a:pt x="0" y="0"/>
                </a:lnTo>
                <a:close/>
              </a:path>
            </a:pathLst>
          </a:custGeom>
          <a:blipFill>
            <a:blip r:embed="rId5"/>
            <a:stretch>
              <a:fillRect r="-11035"/>
            </a:stretch>
          </a:blipFill>
        </p:spPr>
        <p:txBody>
          <a:bodyPr/>
          <a:lstStyle/>
          <a:p>
            <a:endParaRPr lang="en-US"/>
          </a:p>
        </p:txBody>
      </p:sp>
      <p:sp>
        <p:nvSpPr>
          <p:cNvPr id="7" name="Freeform 7"/>
          <p:cNvSpPr/>
          <p:nvPr/>
        </p:nvSpPr>
        <p:spPr>
          <a:xfrm>
            <a:off x="8755624" y="4967170"/>
            <a:ext cx="9387178" cy="4660793"/>
          </a:xfrm>
          <a:custGeom>
            <a:avLst/>
            <a:gdLst/>
            <a:ahLst/>
            <a:cxnLst/>
            <a:rect l="l" t="t" r="r" b="b"/>
            <a:pathLst>
              <a:path w="9387178" h="4660793">
                <a:moveTo>
                  <a:pt x="0" y="0"/>
                </a:moveTo>
                <a:lnTo>
                  <a:pt x="9387178" y="0"/>
                </a:lnTo>
                <a:lnTo>
                  <a:pt x="9387178" y="4660794"/>
                </a:lnTo>
                <a:lnTo>
                  <a:pt x="0" y="4660794"/>
                </a:lnTo>
                <a:lnTo>
                  <a:pt x="0" y="0"/>
                </a:lnTo>
                <a:close/>
              </a:path>
            </a:pathLst>
          </a:custGeom>
          <a:blipFill>
            <a:blip r:embed="rId6"/>
            <a:stretch>
              <a:fillRect t="-1484" b="-1484"/>
            </a:stretch>
          </a:blipFill>
        </p:spPr>
        <p:txBody>
          <a:bodyPr/>
          <a:lstStyle/>
          <a:p>
            <a:endParaRPr lang="en-US"/>
          </a:p>
        </p:txBody>
      </p:sp>
      <p:sp>
        <p:nvSpPr>
          <p:cNvPr id="8" name="TextBox 8"/>
          <p:cNvSpPr txBox="1"/>
          <p:nvPr/>
        </p:nvSpPr>
        <p:spPr>
          <a:xfrm>
            <a:off x="340866" y="383013"/>
            <a:ext cx="12444335" cy="530225"/>
          </a:xfrm>
          <a:prstGeom prst="rect">
            <a:avLst/>
          </a:prstGeom>
        </p:spPr>
        <p:txBody>
          <a:bodyPr lIns="0" tIns="0" rIns="0" bIns="0" rtlCol="0" anchor="t">
            <a:spAutoFit/>
          </a:bodyPr>
          <a:lstStyle/>
          <a:p>
            <a:pPr marL="0" lvl="0" indent="0" algn="l">
              <a:lnSpc>
                <a:spcPts val="3999"/>
              </a:lnSpc>
              <a:spcBef>
                <a:spcPct val="0"/>
              </a:spcBef>
            </a:pPr>
            <a:r>
              <a:rPr lang="en-US" sz="3999" spc="-315">
                <a:solidFill>
                  <a:srgbClr val="000000"/>
                </a:solidFill>
                <a:latin typeface="Archivo Black"/>
                <a:ea typeface="Archivo Black"/>
                <a:cs typeface="Archivo Black"/>
                <a:sym typeface="Archivo Black"/>
              </a:rPr>
              <a:t>Analysis on Demographics and Family Risk Factors</a:t>
            </a:r>
          </a:p>
        </p:txBody>
      </p:sp>
      <p:sp>
        <p:nvSpPr>
          <p:cNvPr id="9" name="TextBox 9"/>
          <p:cNvSpPr txBox="1"/>
          <p:nvPr/>
        </p:nvSpPr>
        <p:spPr>
          <a:xfrm>
            <a:off x="14382445" y="981075"/>
            <a:ext cx="2876855" cy="365760"/>
          </a:xfrm>
          <a:prstGeom prst="rect">
            <a:avLst/>
          </a:prstGeom>
        </p:spPr>
        <p:txBody>
          <a:bodyPr lIns="0" tIns="0" rIns="0" bIns="0" rtlCol="0" anchor="t">
            <a:spAutoFit/>
          </a:bodyPr>
          <a:lstStyle/>
          <a:p>
            <a:pPr algn="r">
              <a:lnSpc>
                <a:spcPts val="2939"/>
              </a:lnSpc>
            </a:pPr>
            <a:r>
              <a:rPr lang="en-US" sz="2099" b="1">
                <a:solidFill>
                  <a:srgbClr val="000000"/>
                </a:solidFill>
                <a:latin typeface="Garet Bold"/>
                <a:ea typeface="Garet Bold"/>
                <a:cs typeface="Garet Bold"/>
                <a:sym typeface="Garet Bold"/>
              </a:rPr>
              <a:t>05/10</a:t>
            </a:r>
          </a:p>
        </p:txBody>
      </p:sp>
      <p:sp>
        <p:nvSpPr>
          <p:cNvPr id="10" name="TextBox 10"/>
          <p:cNvSpPr txBox="1"/>
          <p:nvPr/>
        </p:nvSpPr>
        <p:spPr>
          <a:xfrm>
            <a:off x="340866" y="1343660"/>
            <a:ext cx="8150632" cy="1739900"/>
          </a:xfrm>
          <a:prstGeom prst="rect">
            <a:avLst/>
          </a:prstGeom>
        </p:spPr>
        <p:txBody>
          <a:bodyPr lIns="0" tIns="0" rIns="0" bIns="0" rtlCol="0" anchor="t">
            <a:spAutoFit/>
          </a:bodyPr>
          <a:lstStyle/>
          <a:p>
            <a:pPr algn="l">
              <a:lnSpc>
                <a:spcPts val="2799"/>
              </a:lnSpc>
              <a:spcBef>
                <a:spcPct val="0"/>
              </a:spcBef>
            </a:pPr>
            <a:r>
              <a:rPr lang="en-US" sz="1999" b="1">
                <a:solidFill>
                  <a:srgbClr val="000000"/>
                </a:solidFill>
                <a:latin typeface="Garet Bold"/>
                <a:ea typeface="Garet Bold"/>
                <a:cs typeface="Garet Bold"/>
                <a:sym typeface="Garet Bold"/>
              </a:rPr>
              <a:t>This chart allows users to explore the distribution of financial stress levels among depressed individuals. We found that across all cities, stress levels 4 and 5, the highest categories, account for over 50% of cases, indicating that most depressed individuals experience high financial stress.</a:t>
            </a:r>
          </a:p>
        </p:txBody>
      </p:sp>
      <p:sp>
        <p:nvSpPr>
          <p:cNvPr id="11" name="TextBox 11"/>
          <p:cNvSpPr txBox="1"/>
          <p:nvPr/>
        </p:nvSpPr>
        <p:spPr>
          <a:xfrm>
            <a:off x="8755624" y="1318260"/>
            <a:ext cx="9532376" cy="3502025"/>
          </a:xfrm>
          <a:prstGeom prst="rect">
            <a:avLst/>
          </a:prstGeom>
        </p:spPr>
        <p:txBody>
          <a:bodyPr lIns="0" tIns="0" rIns="0" bIns="0" rtlCol="0" anchor="t">
            <a:spAutoFit/>
          </a:bodyPr>
          <a:lstStyle/>
          <a:p>
            <a:pPr algn="l">
              <a:lnSpc>
                <a:spcPts val="2799"/>
              </a:lnSpc>
              <a:spcBef>
                <a:spcPct val="0"/>
              </a:spcBef>
            </a:pPr>
            <a:r>
              <a:rPr lang="en-US" sz="1999" b="1">
                <a:solidFill>
                  <a:srgbClr val="000000"/>
                </a:solidFill>
                <a:latin typeface="Garet Bold"/>
                <a:ea typeface="Garet Bold"/>
                <a:cs typeface="Garet Bold"/>
                <a:sym typeface="Garet Bold"/>
              </a:rPr>
              <a:t>The final dashboard allows users to click on a city, applying a filter and highlighting its location on Google Maps. First, users can explore the percentage of depressed individuals with a family mental health history through a butterfly chart, visualizing the relationship between these two factors. Next, users can examine the average age of respondents and the proportion experiencing depression in each city. Finally, users can assess whether higher financial stress levels are positively correlated with depression. By examining these aspects, we can better understand the roles of demographics and family risk factors in contributing to student depression.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sp>
        <p:nvSpPr>
          <p:cNvPr id="3" name="Freeform 3"/>
          <p:cNvSpPr/>
          <p:nvPr/>
        </p:nvSpPr>
        <p:spPr>
          <a:xfrm>
            <a:off x="978274" y="1187768"/>
            <a:ext cx="4739841" cy="5110141"/>
          </a:xfrm>
          <a:custGeom>
            <a:avLst/>
            <a:gdLst/>
            <a:ahLst/>
            <a:cxnLst/>
            <a:rect l="l" t="t" r="r" b="b"/>
            <a:pathLst>
              <a:path w="4739841" h="5110141">
                <a:moveTo>
                  <a:pt x="0" y="0"/>
                </a:moveTo>
                <a:lnTo>
                  <a:pt x="4739841" y="0"/>
                </a:lnTo>
                <a:lnTo>
                  <a:pt x="4739841" y="5110141"/>
                </a:lnTo>
                <a:lnTo>
                  <a:pt x="0" y="5110141"/>
                </a:lnTo>
                <a:lnTo>
                  <a:pt x="0" y="0"/>
                </a:lnTo>
                <a:close/>
              </a:path>
            </a:pathLst>
          </a:custGeom>
          <a:blipFill>
            <a:blip r:embed="rId3"/>
            <a:stretch>
              <a:fillRect/>
            </a:stretch>
          </a:blipFill>
        </p:spPr>
        <p:txBody>
          <a:bodyPr/>
          <a:lstStyle/>
          <a:p>
            <a:endParaRPr lang="en-US"/>
          </a:p>
        </p:txBody>
      </p:sp>
      <p:sp>
        <p:nvSpPr>
          <p:cNvPr id="4" name="Freeform 4"/>
          <p:cNvSpPr/>
          <p:nvPr/>
        </p:nvSpPr>
        <p:spPr>
          <a:xfrm>
            <a:off x="6413440" y="1274855"/>
            <a:ext cx="5309376" cy="5024483"/>
          </a:xfrm>
          <a:custGeom>
            <a:avLst/>
            <a:gdLst/>
            <a:ahLst/>
            <a:cxnLst/>
            <a:rect l="l" t="t" r="r" b="b"/>
            <a:pathLst>
              <a:path w="5309376" h="5024483">
                <a:moveTo>
                  <a:pt x="0" y="0"/>
                </a:moveTo>
                <a:lnTo>
                  <a:pt x="5309376" y="0"/>
                </a:lnTo>
                <a:lnTo>
                  <a:pt x="5309376" y="5024482"/>
                </a:lnTo>
                <a:lnTo>
                  <a:pt x="0" y="502448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428625"/>
            <a:ext cx="16192218" cy="600075"/>
          </a:xfrm>
          <a:prstGeom prst="rect">
            <a:avLst/>
          </a:prstGeom>
        </p:spPr>
        <p:txBody>
          <a:bodyPr lIns="0" tIns="0" rIns="0" bIns="0" rtlCol="0" anchor="t">
            <a:spAutoFit/>
          </a:bodyPr>
          <a:lstStyle/>
          <a:p>
            <a:pPr algn="l">
              <a:lnSpc>
                <a:spcPts val="4799"/>
              </a:lnSpc>
            </a:pPr>
            <a:r>
              <a:rPr lang="en-US" sz="3999">
                <a:solidFill>
                  <a:srgbClr val="000000"/>
                </a:solidFill>
                <a:latin typeface="Archivo Black"/>
                <a:ea typeface="Archivo Black"/>
                <a:cs typeface="Archivo Black"/>
                <a:sym typeface="Archivo Black"/>
              </a:rPr>
              <a:t>Analysis on Lifestyle (sleep, dietary habits, study hours)</a:t>
            </a:r>
          </a:p>
        </p:txBody>
      </p:sp>
      <p:sp>
        <p:nvSpPr>
          <p:cNvPr id="6" name="TextBox 6"/>
          <p:cNvSpPr txBox="1"/>
          <p:nvPr/>
        </p:nvSpPr>
        <p:spPr>
          <a:xfrm>
            <a:off x="978274" y="6508321"/>
            <a:ext cx="3037287" cy="406400"/>
          </a:xfrm>
          <a:prstGeom prst="rect">
            <a:avLst/>
          </a:prstGeom>
        </p:spPr>
        <p:txBody>
          <a:bodyPr lIns="0" tIns="0" rIns="0" bIns="0" rtlCol="0" anchor="t">
            <a:spAutoFit/>
          </a:bodyPr>
          <a:lstStyle/>
          <a:p>
            <a:pPr marL="0" lvl="0" indent="0" algn="l">
              <a:lnSpc>
                <a:spcPts val="3249"/>
              </a:lnSpc>
              <a:spcBef>
                <a:spcPct val="0"/>
              </a:spcBef>
            </a:pPr>
            <a:r>
              <a:rPr lang="en-US" sz="2499" b="1">
                <a:solidFill>
                  <a:srgbClr val="000000"/>
                </a:solidFill>
                <a:latin typeface="Garet Bold"/>
                <a:ea typeface="Garet Bold"/>
                <a:cs typeface="Garet Bold"/>
                <a:sym typeface="Garet Bold"/>
              </a:rPr>
              <a:t>Stack Bar Chart</a:t>
            </a:r>
          </a:p>
        </p:txBody>
      </p:sp>
      <p:sp>
        <p:nvSpPr>
          <p:cNvPr id="7" name="TextBox 7"/>
          <p:cNvSpPr txBox="1"/>
          <p:nvPr/>
        </p:nvSpPr>
        <p:spPr>
          <a:xfrm>
            <a:off x="978274" y="7237919"/>
            <a:ext cx="5185841" cy="2886441"/>
          </a:xfrm>
          <a:prstGeom prst="rect">
            <a:avLst/>
          </a:prstGeom>
        </p:spPr>
        <p:txBody>
          <a:bodyPr lIns="0" tIns="0" rIns="0" bIns="0" rtlCol="0" anchor="t">
            <a:spAutoFit/>
          </a:bodyPr>
          <a:lstStyle/>
          <a:p>
            <a:pPr algn="l">
              <a:lnSpc>
                <a:spcPts val="2887"/>
              </a:lnSpc>
            </a:pPr>
            <a:r>
              <a:rPr lang="en-US" sz="2221">
                <a:solidFill>
                  <a:srgbClr val="000000"/>
                </a:solidFill>
                <a:latin typeface="Garet"/>
                <a:ea typeface="Garet"/>
                <a:cs typeface="Garet"/>
                <a:sym typeface="Garet"/>
              </a:rPr>
              <a:t>Content: Depression Rate by Sleep Duration</a:t>
            </a:r>
          </a:p>
          <a:p>
            <a:pPr algn="l">
              <a:lnSpc>
                <a:spcPts val="2887"/>
              </a:lnSpc>
            </a:pPr>
            <a:endParaRPr lang="en-US" sz="2221">
              <a:solidFill>
                <a:srgbClr val="000000"/>
              </a:solidFill>
              <a:latin typeface="Garet"/>
              <a:ea typeface="Garet"/>
              <a:cs typeface="Garet"/>
              <a:sym typeface="Garet"/>
            </a:endParaRPr>
          </a:p>
          <a:p>
            <a:pPr marL="0" lvl="0" indent="0" algn="l">
              <a:lnSpc>
                <a:spcPts val="2887"/>
              </a:lnSpc>
              <a:spcBef>
                <a:spcPct val="0"/>
              </a:spcBef>
            </a:pPr>
            <a:r>
              <a:rPr lang="en-US" sz="2221" b="1">
                <a:solidFill>
                  <a:srgbClr val="000000"/>
                </a:solidFill>
                <a:latin typeface="Garet Bold"/>
                <a:ea typeface="Garet Bold"/>
                <a:cs typeface="Garet Bold"/>
                <a:sym typeface="Garet Bold"/>
              </a:rPr>
              <a:t>→ Finding: Short sleep duration (less than 7 hours) is associated with a significantly higher depression rate.</a:t>
            </a:r>
          </a:p>
          <a:p>
            <a:pPr marL="0" lvl="0" indent="0" algn="l">
              <a:lnSpc>
                <a:spcPts val="2887"/>
              </a:lnSpc>
              <a:spcBef>
                <a:spcPct val="0"/>
              </a:spcBef>
            </a:pPr>
            <a:endParaRPr lang="en-US" sz="2221" b="1">
              <a:solidFill>
                <a:srgbClr val="000000"/>
              </a:solidFill>
              <a:latin typeface="Garet Bold"/>
              <a:ea typeface="Garet Bold"/>
              <a:cs typeface="Garet Bold"/>
              <a:sym typeface="Garet Bold"/>
            </a:endParaRPr>
          </a:p>
        </p:txBody>
      </p:sp>
      <p:sp>
        <p:nvSpPr>
          <p:cNvPr id="8" name="TextBox 8"/>
          <p:cNvSpPr txBox="1"/>
          <p:nvPr/>
        </p:nvSpPr>
        <p:spPr>
          <a:xfrm>
            <a:off x="13547818" y="981075"/>
            <a:ext cx="3711482" cy="365760"/>
          </a:xfrm>
          <a:prstGeom prst="rect">
            <a:avLst/>
          </a:prstGeom>
        </p:spPr>
        <p:txBody>
          <a:bodyPr lIns="0" tIns="0" rIns="0" bIns="0" rtlCol="0" anchor="t">
            <a:spAutoFit/>
          </a:bodyPr>
          <a:lstStyle/>
          <a:p>
            <a:pPr algn="r">
              <a:lnSpc>
                <a:spcPts val="2939"/>
              </a:lnSpc>
            </a:pPr>
            <a:r>
              <a:rPr lang="en-US" sz="2099" b="1">
                <a:solidFill>
                  <a:srgbClr val="000000"/>
                </a:solidFill>
                <a:latin typeface="Garet Bold"/>
                <a:ea typeface="Garet Bold"/>
                <a:cs typeface="Garet Bold"/>
                <a:sym typeface="Garet Bold"/>
              </a:rPr>
              <a:t>06/10</a:t>
            </a:r>
          </a:p>
        </p:txBody>
      </p:sp>
      <p:sp>
        <p:nvSpPr>
          <p:cNvPr id="9" name="TextBox 9"/>
          <p:cNvSpPr txBox="1"/>
          <p:nvPr/>
        </p:nvSpPr>
        <p:spPr>
          <a:xfrm>
            <a:off x="6413440" y="6375537"/>
            <a:ext cx="7181257" cy="1225550"/>
          </a:xfrm>
          <a:prstGeom prst="rect">
            <a:avLst/>
          </a:prstGeom>
        </p:spPr>
        <p:txBody>
          <a:bodyPr lIns="0" tIns="0" rIns="0" bIns="0" rtlCol="0" anchor="t">
            <a:spAutoFit/>
          </a:bodyPr>
          <a:lstStyle/>
          <a:p>
            <a:pPr algn="l">
              <a:lnSpc>
                <a:spcPts val="3249"/>
              </a:lnSpc>
            </a:pPr>
            <a:r>
              <a:rPr lang="en-US" sz="2499" b="1">
                <a:solidFill>
                  <a:srgbClr val="000000"/>
                </a:solidFill>
                <a:latin typeface="Garet Bold"/>
                <a:ea typeface="Garet Bold"/>
                <a:cs typeface="Garet Bold"/>
                <a:sym typeface="Garet Bold"/>
              </a:rPr>
              <a:t>Line Chart (Interactive by Parameter Control):</a:t>
            </a:r>
          </a:p>
          <a:p>
            <a:pPr marL="0" lvl="0" indent="0" algn="l">
              <a:lnSpc>
                <a:spcPts val="3249"/>
              </a:lnSpc>
              <a:spcBef>
                <a:spcPct val="0"/>
              </a:spcBef>
            </a:pPr>
            <a:endParaRPr lang="en-US" sz="2499" b="1">
              <a:solidFill>
                <a:srgbClr val="000000"/>
              </a:solidFill>
              <a:latin typeface="Garet Bold"/>
              <a:ea typeface="Garet Bold"/>
              <a:cs typeface="Garet Bold"/>
              <a:sym typeface="Garet Bold"/>
            </a:endParaRPr>
          </a:p>
        </p:txBody>
      </p:sp>
      <p:sp>
        <p:nvSpPr>
          <p:cNvPr id="10" name="TextBox 10"/>
          <p:cNvSpPr txBox="1"/>
          <p:nvPr/>
        </p:nvSpPr>
        <p:spPr>
          <a:xfrm>
            <a:off x="6413440" y="7237919"/>
            <a:ext cx="6347172" cy="2886366"/>
          </a:xfrm>
          <a:prstGeom prst="rect">
            <a:avLst/>
          </a:prstGeom>
        </p:spPr>
        <p:txBody>
          <a:bodyPr lIns="0" tIns="0" rIns="0" bIns="0" rtlCol="0" anchor="t">
            <a:spAutoFit/>
          </a:bodyPr>
          <a:lstStyle/>
          <a:p>
            <a:pPr algn="l">
              <a:lnSpc>
                <a:spcPts val="2895"/>
              </a:lnSpc>
            </a:pPr>
            <a:r>
              <a:rPr lang="en-US" sz="2227">
                <a:solidFill>
                  <a:srgbClr val="000000"/>
                </a:solidFill>
                <a:latin typeface="Garet"/>
                <a:ea typeface="Garet"/>
                <a:cs typeface="Garet"/>
                <a:sym typeface="Garet"/>
              </a:rPr>
              <a:t>X-axis: Study Hours</a:t>
            </a:r>
          </a:p>
          <a:p>
            <a:pPr algn="l">
              <a:lnSpc>
                <a:spcPts val="2895"/>
              </a:lnSpc>
            </a:pPr>
            <a:r>
              <a:rPr lang="en-US" sz="2227">
                <a:solidFill>
                  <a:srgbClr val="000000"/>
                </a:solidFill>
                <a:latin typeface="Garet"/>
                <a:ea typeface="Garet"/>
                <a:cs typeface="Garet"/>
                <a:sym typeface="Garet"/>
              </a:rPr>
              <a:t>Y-axis: Flexible (Num of Depression, Total Students, Depression Rate%)</a:t>
            </a:r>
          </a:p>
          <a:p>
            <a:pPr algn="l">
              <a:lnSpc>
                <a:spcPts val="2895"/>
              </a:lnSpc>
            </a:pPr>
            <a:endParaRPr lang="en-US" sz="2227">
              <a:solidFill>
                <a:srgbClr val="000000"/>
              </a:solidFill>
              <a:latin typeface="Garet"/>
              <a:ea typeface="Garet"/>
              <a:cs typeface="Garet"/>
              <a:sym typeface="Garet"/>
            </a:endParaRPr>
          </a:p>
          <a:p>
            <a:pPr marL="0" lvl="0" indent="0" algn="l">
              <a:lnSpc>
                <a:spcPts val="2895"/>
              </a:lnSpc>
              <a:spcBef>
                <a:spcPct val="0"/>
              </a:spcBef>
            </a:pPr>
            <a:r>
              <a:rPr lang="en-US" sz="2227" b="1">
                <a:solidFill>
                  <a:srgbClr val="000000"/>
                </a:solidFill>
                <a:latin typeface="Garet Bold"/>
                <a:ea typeface="Garet Bold"/>
                <a:cs typeface="Garet Bold"/>
                <a:sym typeface="Garet Bold"/>
              </a:rPr>
              <a:t>→ Finding: As study hours increase, depression numbers rise, especially more sharply in females.</a:t>
            </a:r>
          </a:p>
          <a:p>
            <a:pPr marL="0" lvl="0" indent="0" algn="l">
              <a:lnSpc>
                <a:spcPts val="2895"/>
              </a:lnSpc>
              <a:spcBef>
                <a:spcPct val="0"/>
              </a:spcBef>
            </a:pPr>
            <a:endParaRPr lang="en-US" sz="2227" b="1">
              <a:solidFill>
                <a:srgbClr val="000000"/>
              </a:solidFill>
              <a:latin typeface="Garet Bold"/>
              <a:ea typeface="Garet Bold"/>
              <a:cs typeface="Garet Bold"/>
              <a:sym typeface="Garet Bold"/>
            </a:endParaRPr>
          </a:p>
        </p:txBody>
      </p:sp>
      <p:sp>
        <p:nvSpPr>
          <p:cNvPr id="11" name="Freeform 11"/>
          <p:cNvSpPr/>
          <p:nvPr/>
        </p:nvSpPr>
        <p:spPr>
          <a:xfrm>
            <a:off x="12422571" y="1448760"/>
            <a:ext cx="5444525" cy="4850577"/>
          </a:xfrm>
          <a:custGeom>
            <a:avLst/>
            <a:gdLst/>
            <a:ahLst/>
            <a:cxnLst/>
            <a:rect l="l" t="t" r="r" b="b"/>
            <a:pathLst>
              <a:path w="5444525" h="4850577">
                <a:moveTo>
                  <a:pt x="0" y="0"/>
                </a:moveTo>
                <a:lnTo>
                  <a:pt x="5444525" y="0"/>
                </a:lnTo>
                <a:lnTo>
                  <a:pt x="5444525" y="4850577"/>
                </a:lnTo>
                <a:lnTo>
                  <a:pt x="0" y="4850577"/>
                </a:lnTo>
                <a:lnTo>
                  <a:pt x="0" y="0"/>
                </a:lnTo>
                <a:close/>
              </a:path>
            </a:pathLst>
          </a:custGeom>
          <a:blipFill>
            <a:blip r:embed="rId5"/>
            <a:stretch>
              <a:fillRect/>
            </a:stretch>
          </a:blipFill>
        </p:spPr>
        <p:txBody>
          <a:bodyPr/>
          <a:lstStyle/>
          <a:p>
            <a:endParaRPr lang="en-US"/>
          </a:p>
        </p:txBody>
      </p:sp>
      <p:sp>
        <p:nvSpPr>
          <p:cNvPr id="12" name="TextBox 12"/>
          <p:cNvSpPr txBox="1"/>
          <p:nvPr/>
        </p:nvSpPr>
        <p:spPr>
          <a:xfrm>
            <a:off x="13406155" y="6375537"/>
            <a:ext cx="3037287" cy="406400"/>
          </a:xfrm>
          <a:prstGeom prst="rect">
            <a:avLst/>
          </a:prstGeom>
        </p:spPr>
        <p:txBody>
          <a:bodyPr lIns="0" tIns="0" rIns="0" bIns="0" rtlCol="0" anchor="t">
            <a:spAutoFit/>
          </a:bodyPr>
          <a:lstStyle/>
          <a:p>
            <a:pPr marL="0" lvl="0" indent="0" algn="l">
              <a:lnSpc>
                <a:spcPts val="3249"/>
              </a:lnSpc>
              <a:spcBef>
                <a:spcPct val="0"/>
              </a:spcBef>
            </a:pPr>
            <a:r>
              <a:rPr lang="en-US" sz="2499" b="1">
                <a:solidFill>
                  <a:srgbClr val="000000"/>
                </a:solidFill>
                <a:latin typeface="Garet Bold"/>
                <a:ea typeface="Garet Bold"/>
                <a:cs typeface="Garet Bold"/>
                <a:sym typeface="Garet Bold"/>
              </a:rPr>
              <a:t>Pie Chart</a:t>
            </a:r>
          </a:p>
        </p:txBody>
      </p:sp>
      <p:sp>
        <p:nvSpPr>
          <p:cNvPr id="13" name="TextBox 13"/>
          <p:cNvSpPr txBox="1"/>
          <p:nvPr/>
        </p:nvSpPr>
        <p:spPr>
          <a:xfrm>
            <a:off x="13008262" y="7056944"/>
            <a:ext cx="4881845" cy="3248391"/>
          </a:xfrm>
          <a:prstGeom prst="rect">
            <a:avLst/>
          </a:prstGeom>
        </p:spPr>
        <p:txBody>
          <a:bodyPr lIns="0" tIns="0" rIns="0" bIns="0" rtlCol="0" anchor="t">
            <a:spAutoFit/>
          </a:bodyPr>
          <a:lstStyle/>
          <a:p>
            <a:pPr algn="l">
              <a:lnSpc>
                <a:spcPts val="2887"/>
              </a:lnSpc>
            </a:pPr>
            <a:r>
              <a:rPr lang="en-US" sz="2221">
                <a:solidFill>
                  <a:srgbClr val="000000"/>
                </a:solidFill>
                <a:latin typeface="Garet"/>
                <a:ea typeface="Garet"/>
                <a:cs typeface="Garet"/>
                <a:sym typeface="Garet"/>
              </a:rPr>
              <a:t>Content: Distribution of depression across dietary habits and gender</a:t>
            </a:r>
          </a:p>
          <a:p>
            <a:pPr algn="l">
              <a:lnSpc>
                <a:spcPts val="2887"/>
              </a:lnSpc>
            </a:pPr>
            <a:endParaRPr lang="en-US" sz="2221">
              <a:solidFill>
                <a:srgbClr val="000000"/>
              </a:solidFill>
              <a:latin typeface="Garet"/>
              <a:ea typeface="Garet"/>
              <a:cs typeface="Garet"/>
              <a:sym typeface="Garet"/>
            </a:endParaRPr>
          </a:p>
          <a:p>
            <a:pPr marL="0" lvl="0" indent="0" algn="l">
              <a:lnSpc>
                <a:spcPts val="2887"/>
              </a:lnSpc>
              <a:spcBef>
                <a:spcPct val="0"/>
              </a:spcBef>
            </a:pPr>
            <a:r>
              <a:rPr lang="en-US" sz="2221" b="1">
                <a:solidFill>
                  <a:srgbClr val="000000"/>
                </a:solidFill>
                <a:latin typeface="Garet Bold"/>
                <a:ea typeface="Garet Bold"/>
                <a:cs typeface="Garet Bold"/>
                <a:sym typeface="Garet Bold"/>
              </a:rPr>
              <a:t>→ Finding: Students with unhealthy diets show higher proportions of depression, particularly among females.</a:t>
            </a:r>
          </a:p>
          <a:p>
            <a:pPr marL="0" lvl="0" indent="0" algn="l">
              <a:lnSpc>
                <a:spcPts val="2887"/>
              </a:lnSpc>
              <a:spcBef>
                <a:spcPct val="0"/>
              </a:spcBef>
            </a:pPr>
            <a:endParaRPr lang="en-US" sz="2221" b="1">
              <a:solidFill>
                <a:srgbClr val="000000"/>
              </a:solidFill>
              <a:latin typeface="Garet Bold"/>
              <a:ea typeface="Garet Bold"/>
              <a:cs typeface="Garet Bold"/>
              <a:sym typeface="Garet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sp>
        <p:nvSpPr>
          <p:cNvPr id="3" name="Freeform 3"/>
          <p:cNvSpPr/>
          <p:nvPr/>
        </p:nvSpPr>
        <p:spPr>
          <a:xfrm>
            <a:off x="1028700" y="1187768"/>
            <a:ext cx="5677628" cy="5283348"/>
          </a:xfrm>
          <a:custGeom>
            <a:avLst/>
            <a:gdLst/>
            <a:ahLst/>
            <a:cxnLst/>
            <a:rect l="l" t="t" r="r" b="b"/>
            <a:pathLst>
              <a:path w="5677628" h="5283348">
                <a:moveTo>
                  <a:pt x="0" y="0"/>
                </a:moveTo>
                <a:lnTo>
                  <a:pt x="5677628" y="0"/>
                </a:lnTo>
                <a:lnTo>
                  <a:pt x="5677628" y="5283347"/>
                </a:lnTo>
                <a:lnTo>
                  <a:pt x="0" y="5283347"/>
                </a:lnTo>
                <a:lnTo>
                  <a:pt x="0" y="0"/>
                </a:lnTo>
                <a:close/>
              </a:path>
            </a:pathLst>
          </a:custGeom>
          <a:blipFill>
            <a:blip r:embed="rId3"/>
            <a:stretch>
              <a:fillRect/>
            </a:stretch>
          </a:blipFill>
        </p:spPr>
        <p:txBody>
          <a:bodyPr/>
          <a:lstStyle/>
          <a:p>
            <a:endParaRPr lang="en-US"/>
          </a:p>
        </p:txBody>
      </p:sp>
      <p:sp>
        <p:nvSpPr>
          <p:cNvPr id="4" name="Freeform 4"/>
          <p:cNvSpPr/>
          <p:nvPr/>
        </p:nvSpPr>
        <p:spPr>
          <a:xfrm>
            <a:off x="7347469" y="1346835"/>
            <a:ext cx="6943857" cy="4643704"/>
          </a:xfrm>
          <a:custGeom>
            <a:avLst/>
            <a:gdLst/>
            <a:ahLst/>
            <a:cxnLst/>
            <a:rect l="l" t="t" r="r" b="b"/>
            <a:pathLst>
              <a:path w="6943857" h="4643704">
                <a:moveTo>
                  <a:pt x="0" y="0"/>
                </a:moveTo>
                <a:lnTo>
                  <a:pt x="6943856" y="0"/>
                </a:lnTo>
                <a:lnTo>
                  <a:pt x="6943856" y="4643705"/>
                </a:lnTo>
                <a:lnTo>
                  <a:pt x="0" y="4643705"/>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428625"/>
            <a:ext cx="16192218" cy="600075"/>
          </a:xfrm>
          <a:prstGeom prst="rect">
            <a:avLst/>
          </a:prstGeom>
        </p:spPr>
        <p:txBody>
          <a:bodyPr lIns="0" tIns="0" rIns="0" bIns="0" rtlCol="0" anchor="t">
            <a:spAutoFit/>
          </a:bodyPr>
          <a:lstStyle/>
          <a:p>
            <a:pPr algn="l">
              <a:lnSpc>
                <a:spcPts val="4799"/>
              </a:lnSpc>
            </a:pPr>
            <a:r>
              <a:rPr lang="en-US" sz="3999">
                <a:solidFill>
                  <a:srgbClr val="000000"/>
                </a:solidFill>
                <a:latin typeface="Archivo Black"/>
                <a:ea typeface="Archivo Black"/>
                <a:cs typeface="Archivo Black"/>
                <a:sym typeface="Archivo Black"/>
              </a:rPr>
              <a:t>Analysis on Lifestyle (sleep, dietary habits, study hours)</a:t>
            </a:r>
          </a:p>
        </p:txBody>
      </p:sp>
      <p:sp>
        <p:nvSpPr>
          <p:cNvPr id="6" name="TextBox 6"/>
          <p:cNvSpPr txBox="1"/>
          <p:nvPr/>
        </p:nvSpPr>
        <p:spPr>
          <a:xfrm>
            <a:off x="13547818" y="981075"/>
            <a:ext cx="3711482" cy="365760"/>
          </a:xfrm>
          <a:prstGeom prst="rect">
            <a:avLst/>
          </a:prstGeom>
        </p:spPr>
        <p:txBody>
          <a:bodyPr lIns="0" tIns="0" rIns="0" bIns="0" rtlCol="0" anchor="t">
            <a:spAutoFit/>
          </a:bodyPr>
          <a:lstStyle/>
          <a:p>
            <a:pPr algn="r">
              <a:lnSpc>
                <a:spcPts val="2939"/>
              </a:lnSpc>
            </a:pPr>
            <a:r>
              <a:rPr lang="en-US" sz="2099" b="1">
                <a:solidFill>
                  <a:srgbClr val="000000"/>
                </a:solidFill>
                <a:latin typeface="Garet Bold"/>
                <a:ea typeface="Garet Bold"/>
                <a:cs typeface="Garet Bold"/>
                <a:sym typeface="Garet Bold"/>
              </a:rPr>
              <a:t>07/10</a:t>
            </a:r>
          </a:p>
        </p:txBody>
      </p:sp>
      <p:sp>
        <p:nvSpPr>
          <p:cNvPr id="7" name="TextBox 7"/>
          <p:cNvSpPr txBox="1"/>
          <p:nvPr/>
        </p:nvSpPr>
        <p:spPr>
          <a:xfrm>
            <a:off x="1028700" y="6442540"/>
            <a:ext cx="5577811" cy="406400"/>
          </a:xfrm>
          <a:prstGeom prst="rect">
            <a:avLst/>
          </a:prstGeom>
        </p:spPr>
        <p:txBody>
          <a:bodyPr lIns="0" tIns="0" rIns="0" bIns="0" rtlCol="0" anchor="t">
            <a:spAutoFit/>
          </a:bodyPr>
          <a:lstStyle/>
          <a:p>
            <a:pPr marL="0" lvl="0" indent="0" algn="l">
              <a:lnSpc>
                <a:spcPts val="3249"/>
              </a:lnSpc>
              <a:spcBef>
                <a:spcPct val="0"/>
              </a:spcBef>
            </a:pPr>
            <a:r>
              <a:rPr lang="en-US" sz="2499" b="1">
                <a:solidFill>
                  <a:srgbClr val="000000"/>
                </a:solidFill>
                <a:latin typeface="Garet Bold"/>
                <a:ea typeface="Garet Bold"/>
                <a:cs typeface="Garet Bold"/>
                <a:sym typeface="Garet Bold"/>
              </a:rPr>
              <a:t>Heatmap</a:t>
            </a:r>
          </a:p>
        </p:txBody>
      </p:sp>
      <p:sp>
        <p:nvSpPr>
          <p:cNvPr id="8" name="TextBox 8"/>
          <p:cNvSpPr txBox="1"/>
          <p:nvPr/>
        </p:nvSpPr>
        <p:spPr>
          <a:xfrm>
            <a:off x="1028700" y="6829891"/>
            <a:ext cx="6318769" cy="3610266"/>
          </a:xfrm>
          <a:prstGeom prst="rect">
            <a:avLst/>
          </a:prstGeom>
        </p:spPr>
        <p:txBody>
          <a:bodyPr lIns="0" tIns="0" rIns="0" bIns="0" rtlCol="0" anchor="t">
            <a:spAutoFit/>
          </a:bodyPr>
          <a:lstStyle/>
          <a:p>
            <a:pPr algn="l">
              <a:lnSpc>
                <a:spcPts val="2895"/>
              </a:lnSpc>
            </a:pPr>
            <a:r>
              <a:rPr lang="en-US" sz="2227">
                <a:solidFill>
                  <a:srgbClr val="000000"/>
                </a:solidFill>
                <a:latin typeface="Garet"/>
                <a:ea typeface="Garet"/>
                <a:cs typeface="Garet"/>
                <a:sym typeface="Garet"/>
              </a:rPr>
              <a:t>X-axis: Study Hours Group (High/Medium/Low)</a:t>
            </a:r>
          </a:p>
          <a:p>
            <a:pPr algn="l">
              <a:lnSpc>
                <a:spcPts val="2895"/>
              </a:lnSpc>
            </a:pPr>
            <a:r>
              <a:rPr lang="en-US" sz="2227">
                <a:solidFill>
                  <a:srgbClr val="000000"/>
                </a:solidFill>
                <a:latin typeface="Garet"/>
                <a:ea typeface="Garet"/>
                <a:cs typeface="Garet"/>
                <a:sym typeface="Garet"/>
              </a:rPr>
              <a:t>Y-axis: Sleep Duration Group (Short/Medium/Long)</a:t>
            </a:r>
          </a:p>
          <a:p>
            <a:pPr algn="l">
              <a:lnSpc>
                <a:spcPts val="2895"/>
              </a:lnSpc>
            </a:pPr>
            <a:r>
              <a:rPr lang="en-US" sz="2227">
                <a:solidFill>
                  <a:srgbClr val="000000"/>
                </a:solidFill>
                <a:latin typeface="Garet"/>
                <a:ea typeface="Garet"/>
                <a:cs typeface="Garet"/>
                <a:sym typeface="Garet"/>
              </a:rPr>
              <a:t>Color intensity: Depression Rate</a:t>
            </a:r>
          </a:p>
          <a:p>
            <a:pPr algn="l">
              <a:lnSpc>
                <a:spcPts val="2895"/>
              </a:lnSpc>
            </a:pPr>
            <a:endParaRPr lang="en-US" sz="2227">
              <a:solidFill>
                <a:srgbClr val="000000"/>
              </a:solidFill>
              <a:latin typeface="Garet"/>
              <a:ea typeface="Garet"/>
              <a:cs typeface="Garet"/>
              <a:sym typeface="Garet"/>
            </a:endParaRPr>
          </a:p>
          <a:p>
            <a:pPr marL="0" lvl="0" indent="0" algn="l">
              <a:lnSpc>
                <a:spcPts val="2895"/>
              </a:lnSpc>
              <a:spcBef>
                <a:spcPct val="0"/>
              </a:spcBef>
            </a:pPr>
            <a:r>
              <a:rPr lang="en-US" sz="2227">
                <a:solidFill>
                  <a:srgbClr val="000000"/>
                </a:solidFill>
                <a:latin typeface="Garet"/>
                <a:ea typeface="Garet"/>
                <a:cs typeface="Garet"/>
                <a:sym typeface="Garet"/>
              </a:rPr>
              <a:t> </a:t>
            </a:r>
            <a:r>
              <a:rPr lang="en-US" sz="2227" b="1">
                <a:solidFill>
                  <a:srgbClr val="000000"/>
                </a:solidFill>
                <a:latin typeface="Garet Bold"/>
                <a:ea typeface="Garet Bold"/>
                <a:cs typeface="Garet Bold"/>
                <a:sym typeface="Garet Bold"/>
              </a:rPr>
              <a:t>→ Finding: Students with shorter sleep and higher study hours have the highest depression rates.</a:t>
            </a:r>
          </a:p>
          <a:p>
            <a:pPr marL="0" lvl="0" indent="0" algn="l">
              <a:lnSpc>
                <a:spcPts val="2895"/>
              </a:lnSpc>
              <a:spcBef>
                <a:spcPct val="0"/>
              </a:spcBef>
            </a:pPr>
            <a:endParaRPr lang="en-US" sz="2227" b="1">
              <a:solidFill>
                <a:srgbClr val="000000"/>
              </a:solidFill>
              <a:latin typeface="Garet Bold"/>
              <a:ea typeface="Garet Bold"/>
              <a:cs typeface="Garet Bold"/>
              <a:sym typeface="Garet Bold"/>
            </a:endParaRPr>
          </a:p>
        </p:txBody>
      </p:sp>
      <p:sp>
        <p:nvSpPr>
          <p:cNvPr id="9" name="TextBox 9"/>
          <p:cNvSpPr txBox="1"/>
          <p:nvPr/>
        </p:nvSpPr>
        <p:spPr>
          <a:xfrm>
            <a:off x="7347469" y="6106211"/>
            <a:ext cx="10940531" cy="4764406"/>
          </a:xfrm>
          <a:prstGeom prst="rect">
            <a:avLst/>
          </a:prstGeom>
        </p:spPr>
        <p:txBody>
          <a:bodyPr lIns="0" tIns="0" rIns="0" bIns="0" rtlCol="0" anchor="t">
            <a:spAutoFit/>
          </a:bodyPr>
          <a:lstStyle/>
          <a:p>
            <a:pPr algn="l">
              <a:lnSpc>
                <a:spcPts val="2717"/>
              </a:lnSpc>
            </a:pPr>
            <a:r>
              <a:rPr lang="en-US" sz="2090" b="1">
                <a:solidFill>
                  <a:srgbClr val="000000"/>
                </a:solidFill>
                <a:latin typeface="Garet Bold"/>
                <a:ea typeface="Garet Bold"/>
                <a:cs typeface="Garet Bold"/>
                <a:sym typeface="Garet Bold"/>
              </a:rPr>
              <a:t>This dashboard explores how lifestyle factors relate to student depression.</a:t>
            </a:r>
          </a:p>
          <a:p>
            <a:pPr algn="l">
              <a:lnSpc>
                <a:spcPts val="2717"/>
              </a:lnSpc>
            </a:pPr>
            <a:r>
              <a:rPr lang="en-US" sz="2090">
                <a:solidFill>
                  <a:srgbClr val="000000"/>
                </a:solidFill>
                <a:latin typeface="Garet"/>
                <a:ea typeface="Garet"/>
                <a:cs typeface="Garet"/>
                <a:sym typeface="Garet"/>
              </a:rPr>
              <a:t>The</a:t>
            </a:r>
            <a:r>
              <a:rPr lang="en-US" sz="2090" b="1">
                <a:solidFill>
                  <a:srgbClr val="000000"/>
                </a:solidFill>
                <a:latin typeface="Garet Bold"/>
                <a:ea typeface="Garet Bold"/>
                <a:cs typeface="Garet Bold"/>
                <a:sym typeface="Garet Bold"/>
              </a:rPr>
              <a:t> heatmap </a:t>
            </a:r>
            <a:r>
              <a:rPr lang="en-US" sz="2090">
                <a:solidFill>
                  <a:srgbClr val="000000"/>
                </a:solidFill>
                <a:latin typeface="Garet"/>
                <a:ea typeface="Garet"/>
                <a:cs typeface="Garet"/>
                <a:sym typeface="Garet"/>
              </a:rPr>
              <a:t>shows that short sleep and heavy study workloads are linked to higher depression rates.</a:t>
            </a:r>
          </a:p>
          <a:p>
            <a:pPr algn="l">
              <a:lnSpc>
                <a:spcPts val="2717"/>
              </a:lnSpc>
            </a:pPr>
            <a:r>
              <a:rPr lang="en-US" sz="2090">
                <a:solidFill>
                  <a:srgbClr val="000000"/>
                </a:solidFill>
                <a:latin typeface="Garet"/>
                <a:ea typeface="Garet"/>
                <a:cs typeface="Garet"/>
                <a:sym typeface="Garet"/>
              </a:rPr>
              <a:t>The </a:t>
            </a:r>
            <a:r>
              <a:rPr lang="en-US" sz="2090" b="1">
                <a:solidFill>
                  <a:srgbClr val="000000"/>
                </a:solidFill>
                <a:latin typeface="Garet Bold"/>
                <a:ea typeface="Garet Bold"/>
                <a:cs typeface="Garet Bold"/>
                <a:sym typeface="Garet Bold"/>
              </a:rPr>
              <a:t>line chart </a:t>
            </a:r>
            <a:r>
              <a:rPr lang="en-US" sz="2090">
                <a:solidFill>
                  <a:srgbClr val="000000"/>
                </a:solidFill>
                <a:latin typeface="Garet"/>
                <a:ea typeface="Garet"/>
                <a:cs typeface="Garet"/>
                <a:sym typeface="Garet"/>
              </a:rPr>
              <a:t>reveals gender-based trends in depression across different study hours.</a:t>
            </a:r>
          </a:p>
          <a:p>
            <a:pPr algn="l">
              <a:lnSpc>
                <a:spcPts val="2717"/>
              </a:lnSpc>
            </a:pPr>
            <a:r>
              <a:rPr lang="en-US" sz="2090">
                <a:solidFill>
                  <a:srgbClr val="000000"/>
                </a:solidFill>
                <a:latin typeface="Garet"/>
                <a:ea typeface="Garet"/>
                <a:cs typeface="Garet"/>
                <a:sym typeface="Garet"/>
              </a:rPr>
              <a:t>The </a:t>
            </a:r>
            <a:r>
              <a:rPr lang="en-US" sz="2090" b="1">
                <a:solidFill>
                  <a:srgbClr val="000000"/>
                </a:solidFill>
                <a:latin typeface="Garet Bold"/>
                <a:ea typeface="Garet Bold"/>
                <a:cs typeface="Garet Bold"/>
                <a:sym typeface="Garet Bold"/>
              </a:rPr>
              <a:t>pie chart</a:t>
            </a:r>
            <a:r>
              <a:rPr lang="en-US" sz="2090">
                <a:solidFill>
                  <a:srgbClr val="000000"/>
                </a:solidFill>
                <a:latin typeface="Garet"/>
                <a:ea typeface="Garet"/>
                <a:cs typeface="Garet"/>
                <a:sym typeface="Garet"/>
              </a:rPr>
              <a:t> highlights that students with unhealthy or moderate diets are more prone to depression.</a:t>
            </a:r>
          </a:p>
          <a:p>
            <a:pPr algn="l">
              <a:lnSpc>
                <a:spcPts val="2717"/>
              </a:lnSpc>
            </a:pPr>
            <a:r>
              <a:rPr lang="en-US" sz="2090">
                <a:solidFill>
                  <a:srgbClr val="000000"/>
                </a:solidFill>
                <a:latin typeface="Garet"/>
                <a:ea typeface="Garet"/>
                <a:cs typeface="Garet"/>
                <a:sym typeface="Garet"/>
              </a:rPr>
              <a:t>The</a:t>
            </a:r>
            <a:r>
              <a:rPr lang="en-US" sz="2090" b="1">
                <a:solidFill>
                  <a:srgbClr val="000000"/>
                </a:solidFill>
                <a:latin typeface="Garet Bold"/>
                <a:ea typeface="Garet Bold"/>
                <a:cs typeface="Garet Bold"/>
                <a:sym typeface="Garet Bold"/>
              </a:rPr>
              <a:t> stacked bar chart </a:t>
            </a:r>
            <a:r>
              <a:rPr lang="en-US" sz="2090">
                <a:solidFill>
                  <a:srgbClr val="000000"/>
                </a:solidFill>
                <a:latin typeface="Garet"/>
                <a:ea typeface="Garet"/>
                <a:cs typeface="Garet"/>
                <a:sym typeface="Garet"/>
              </a:rPr>
              <a:t>confirms that longer sleep is associated with lower depression rates.</a:t>
            </a:r>
          </a:p>
          <a:p>
            <a:pPr algn="l">
              <a:lnSpc>
                <a:spcPts val="2717"/>
              </a:lnSpc>
            </a:pPr>
            <a:r>
              <a:rPr lang="en-US" sz="2090">
                <a:solidFill>
                  <a:srgbClr val="000000"/>
                </a:solidFill>
                <a:latin typeface="Garet"/>
                <a:ea typeface="Garet"/>
                <a:cs typeface="Garet"/>
                <a:sym typeface="Garet"/>
              </a:rPr>
              <a:t>Overall, the dashboard shows that sleep, diet, and workload significantly impact student mental health.</a:t>
            </a:r>
          </a:p>
          <a:p>
            <a:pPr algn="l">
              <a:lnSpc>
                <a:spcPts val="2462"/>
              </a:lnSpc>
            </a:pPr>
            <a:endParaRPr lang="en-US" sz="2090">
              <a:solidFill>
                <a:srgbClr val="000000"/>
              </a:solidFill>
              <a:latin typeface="Garet"/>
              <a:ea typeface="Garet"/>
              <a:cs typeface="Garet"/>
              <a:sym typeface="Garet"/>
            </a:endParaRPr>
          </a:p>
          <a:p>
            <a:pPr marL="0" lvl="0" indent="0" algn="l">
              <a:lnSpc>
                <a:spcPts val="2741"/>
              </a:lnSpc>
              <a:spcBef>
                <a:spcPct val="0"/>
              </a:spcBef>
            </a:pPr>
            <a:endParaRPr lang="en-US" sz="2090">
              <a:solidFill>
                <a:srgbClr val="000000"/>
              </a:solidFill>
              <a:latin typeface="Garet"/>
              <a:ea typeface="Garet"/>
              <a:cs typeface="Garet"/>
              <a:sym typeface="Garet"/>
            </a:endParaRPr>
          </a:p>
          <a:p>
            <a:pPr marL="0" lvl="0" indent="0" algn="l">
              <a:lnSpc>
                <a:spcPts val="2741"/>
              </a:lnSpc>
              <a:spcBef>
                <a:spcPct val="0"/>
              </a:spcBef>
            </a:pPr>
            <a:endParaRPr lang="en-US" sz="2090">
              <a:solidFill>
                <a:srgbClr val="000000"/>
              </a:solidFill>
              <a:latin typeface="Garet"/>
              <a:ea typeface="Garet"/>
              <a:cs typeface="Garet"/>
              <a:sym typeface="Gare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sp>
        <p:nvSpPr>
          <p:cNvPr id="3" name="Freeform 3"/>
          <p:cNvSpPr/>
          <p:nvPr/>
        </p:nvSpPr>
        <p:spPr>
          <a:xfrm rot="-10800000">
            <a:off x="13886661" y="-2780110"/>
            <a:ext cx="2611028" cy="41148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2869" y="3617423"/>
            <a:ext cx="6303878" cy="5854727"/>
          </a:xfrm>
          <a:custGeom>
            <a:avLst/>
            <a:gdLst/>
            <a:ahLst/>
            <a:cxnLst/>
            <a:rect l="l" t="t" r="r" b="b"/>
            <a:pathLst>
              <a:path w="6303878" h="5854727">
                <a:moveTo>
                  <a:pt x="0" y="0"/>
                </a:moveTo>
                <a:lnTo>
                  <a:pt x="6303878" y="0"/>
                </a:lnTo>
                <a:lnTo>
                  <a:pt x="6303878" y="5854727"/>
                </a:lnTo>
                <a:lnTo>
                  <a:pt x="0" y="5854727"/>
                </a:lnTo>
                <a:lnTo>
                  <a:pt x="0" y="0"/>
                </a:lnTo>
                <a:close/>
              </a:path>
            </a:pathLst>
          </a:custGeom>
          <a:blipFill>
            <a:blip r:embed="rId5"/>
            <a:stretch>
              <a:fillRect/>
            </a:stretch>
          </a:blipFill>
        </p:spPr>
        <p:txBody>
          <a:bodyPr/>
          <a:lstStyle/>
          <a:p>
            <a:endParaRPr lang="en-US"/>
          </a:p>
        </p:txBody>
      </p:sp>
      <p:sp>
        <p:nvSpPr>
          <p:cNvPr id="5" name="Freeform 5"/>
          <p:cNvSpPr/>
          <p:nvPr/>
        </p:nvSpPr>
        <p:spPr>
          <a:xfrm>
            <a:off x="8593501" y="3582811"/>
            <a:ext cx="8383401" cy="5889339"/>
          </a:xfrm>
          <a:custGeom>
            <a:avLst/>
            <a:gdLst/>
            <a:ahLst/>
            <a:cxnLst/>
            <a:rect l="l" t="t" r="r" b="b"/>
            <a:pathLst>
              <a:path w="8383401" h="5889339">
                <a:moveTo>
                  <a:pt x="0" y="0"/>
                </a:moveTo>
                <a:lnTo>
                  <a:pt x="8383401" y="0"/>
                </a:lnTo>
                <a:lnTo>
                  <a:pt x="8383401" y="5889339"/>
                </a:lnTo>
                <a:lnTo>
                  <a:pt x="0" y="5889339"/>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340866" y="383013"/>
            <a:ext cx="13545795" cy="1035050"/>
          </a:xfrm>
          <a:prstGeom prst="rect">
            <a:avLst/>
          </a:prstGeom>
        </p:spPr>
        <p:txBody>
          <a:bodyPr lIns="0" tIns="0" rIns="0" bIns="0" rtlCol="0" anchor="t">
            <a:spAutoFit/>
          </a:bodyPr>
          <a:lstStyle/>
          <a:p>
            <a:pPr marL="0" lvl="0" indent="0" algn="l">
              <a:lnSpc>
                <a:spcPts val="3999"/>
              </a:lnSpc>
              <a:spcBef>
                <a:spcPct val="0"/>
              </a:spcBef>
            </a:pPr>
            <a:r>
              <a:rPr lang="en-US" sz="3999" spc="-315">
                <a:solidFill>
                  <a:srgbClr val="000000"/>
                </a:solidFill>
                <a:latin typeface="Archivo Black"/>
                <a:ea typeface="Archivo Black"/>
                <a:cs typeface="Archivo Black"/>
                <a:sym typeface="Archivo Black"/>
              </a:rPr>
              <a:t>Student Mental Health and Academic Pressure Analysis</a:t>
            </a:r>
          </a:p>
          <a:p>
            <a:pPr marL="0" lvl="0" indent="0" algn="l">
              <a:lnSpc>
                <a:spcPts val="3999"/>
              </a:lnSpc>
              <a:spcBef>
                <a:spcPct val="0"/>
              </a:spcBef>
            </a:pPr>
            <a:endParaRPr lang="en-US" sz="3999" spc="-315">
              <a:solidFill>
                <a:srgbClr val="000000"/>
              </a:solidFill>
              <a:latin typeface="Archivo Black"/>
              <a:ea typeface="Archivo Black"/>
              <a:cs typeface="Archivo Black"/>
              <a:sym typeface="Archivo Black"/>
            </a:endParaRPr>
          </a:p>
        </p:txBody>
      </p:sp>
      <p:sp>
        <p:nvSpPr>
          <p:cNvPr id="7" name="TextBox 7"/>
          <p:cNvSpPr txBox="1"/>
          <p:nvPr/>
        </p:nvSpPr>
        <p:spPr>
          <a:xfrm>
            <a:off x="14382445" y="981075"/>
            <a:ext cx="2876855" cy="365760"/>
          </a:xfrm>
          <a:prstGeom prst="rect">
            <a:avLst/>
          </a:prstGeom>
        </p:spPr>
        <p:txBody>
          <a:bodyPr lIns="0" tIns="0" rIns="0" bIns="0" rtlCol="0" anchor="t">
            <a:spAutoFit/>
          </a:bodyPr>
          <a:lstStyle/>
          <a:p>
            <a:pPr algn="r">
              <a:lnSpc>
                <a:spcPts val="2939"/>
              </a:lnSpc>
            </a:pPr>
            <a:r>
              <a:rPr lang="en-US" sz="2099" b="1">
                <a:solidFill>
                  <a:srgbClr val="000000"/>
                </a:solidFill>
                <a:latin typeface="Garet Bold"/>
                <a:ea typeface="Garet Bold"/>
                <a:cs typeface="Garet Bold"/>
                <a:sym typeface="Garet Bold"/>
              </a:rPr>
              <a:t>08/10</a:t>
            </a:r>
          </a:p>
        </p:txBody>
      </p:sp>
      <p:sp>
        <p:nvSpPr>
          <p:cNvPr id="8" name="TextBox 8"/>
          <p:cNvSpPr txBox="1"/>
          <p:nvPr/>
        </p:nvSpPr>
        <p:spPr>
          <a:xfrm>
            <a:off x="340866" y="1575590"/>
            <a:ext cx="7407884" cy="2289638"/>
          </a:xfrm>
          <a:prstGeom prst="rect">
            <a:avLst/>
          </a:prstGeom>
        </p:spPr>
        <p:txBody>
          <a:bodyPr lIns="0" tIns="0" rIns="0" bIns="0" rtlCol="0" anchor="t">
            <a:spAutoFit/>
          </a:bodyPr>
          <a:lstStyle/>
          <a:p>
            <a:pPr marL="0" lvl="0" indent="0" algn="l">
              <a:lnSpc>
                <a:spcPts val="2209"/>
              </a:lnSpc>
              <a:spcBef>
                <a:spcPct val="0"/>
              </a:spcBef>
            </a:pPr>
            <a:r>
              <a:rPr lang="en-US" sz="1699" b="1">
                <a:solidFill>
                  <a:srgbClr val="000000"/>
                </a:solidFill>
                <a:latin typeface="Garet Bold"/>
                <a:ea typeface="Garet Bold"/>
                <a:cs typeface="Garet Bold"/>
                <a:sym typeface="Garet Bold"/>
              </a:rPr>
              <a:t>This clustered bar chart shows the average study satisfaction across different weekly work/study hours, split by gender. A downward trend is observed as hours increase, indicating that heavier workloads are generally associated with lower satisfaction. Female students tend to report higher satisfaction than male students across most hour levels, especially when work/study hours are low.</a:t>
            </a:r>
          </a:p>
          <a:p>
            <a:pPr marL="0" lvl="0" indent="0" algn="l">
              <a:lnSpc>
                <a:spcPts val="2895"/>
              </a:lnSpc>
              <a:spcBef>
                <a:spcPct val="0"/>
              </a:spcBef>
            </a:pPr>
            <a:endParaRPr lang="en-US" sz="1699" b="1">
              <a:solidFill>
                <a:srgbClr val="000000"/>
              </a:solidFill>
              <a:latin typeface="Garet Bold"/>
              <a:ea typeface="Garet Bold"/>
              <a:cs typeface="Garet Bold"/>
              <a:sym typeface="Garet Bold"/>
            </a:endParaRPr>
          </a:p>
        </p:txBody>
      </p:sp>
      <p:sp>
        <p:nvSpPr>
          <p:cNvPr id="9" name="TextBox 9"/>
          <p:cNvSpPr txBox="1"/>
          <p:nvPr/>
        </p:nvSpPr>
        <p:spPr>
          <a:xfrm>
            <a:off x="8593501" y="1586704"/>
            <a:ext cx="8269029" cy="1737188"/>
          </a:xfrm>
          <a:prstGeom prst="rect">
            <a:avLst/>
          </a:prstGeom>
        </p:spPr>
        <p:txBody>
          <a:bodyPr lIns="0" tIns="0" rIns="0" bIns="0" rtlCol="0" anchor="t">
            <a:spAutoFit/>
          </a:bodyPr>
          <a:lstStyle/>
          <a:p>
            <a:pPr algn="l">
              <a:lnSpc>
                <a:spcPts val="2209"/>
              </a:lnSpc>
            </a:pPr>
            <a:r>
              <a:rPr lang="en-US" sz="1699" b="1">
                <a:solidFill>
                  <a:srgbClr val="000000"/>
                </a:solidFill>
                <a:latin typeface="Garet Bold"/>
                <a:ea typeface="Garet Bold"/>
                <a:cs typeface="Garet Bold"/>
                <a:sym typeface="Garet Bold"/>
              </a:rPr>
              <a:t>This map displays the geographical distribution of depression rates among students across various Indian cities. Darker red circles indicate higher depression ratios. The visualization reveals that cities in central and western India, such as Hyderabad, Surat, Indore, and Bhopal, tend to have higher depression rates compared to those in the east.</a:t>
            </a:r>
          </a:p>
          <a:p>
            <a:pPr marL="0" lvl="0" indent="0" algn="l">
              <a:lnSpc>
                <a:spcPts val="2895"/>
              </a:lnSpc>
              <a:spcBef>
                <a:spcPct val="0"/>
              </a:spcBef>
            </a:pPr>
            <a:endParaRPr lang="en-US" sz="1699" b="1">
              <a:solidFill>
                <a:srgbClr val="000000"/>
              </a:solidFill>
              <a:latin typeface="Garet Bold"/>
              <a:ea typeface="Garet Bold"/>
              <a:cs typeface="Garet Bold"/>
              <a:sym typeface="Garet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sp>
        <p:nvSpPr>
          <p:cNvPr id="3" name="Freeform 3"/>
          <p:cNvSpPr/>
          <p:nvPr/>
        </p:nvSpPr>
        <p:spPr>
          <a:xfrm rot="-10800000">
            <a:off x="13886661" y="-2780110"/>
            <a:ext cx="2611028" cy="41148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1346835"/>
            <a:ext cx="6846505" cy="5511436"/>
          </a:xfrm>
          <a:custGeom>
            <a:avLst/>
            <a:gdLst/>
            <a:ahLst/>
            <a:cxnLst/>
            <a:rect l="l" t="t" r="r" b="b"/>
            <a:pathLst>
              <a:path w="6846505" h="5511436">
                <a:moveTo>
                  <a:pt x="0" y="0"/>
                </a:moveTo>
                <a:lnTo>
                  <a:pt x="6846505" y="0"/>
                </a:lnTo>
                <a:lnTo>
                  <a:pt x="6846505" y="5511437"/>
                </a:lnTo>
                <a:lnTo>
                  <a:pt x="0" y="5511437"/>
                </a:lnTo>
                <a:lnTo>
                  <a:pt x="0" y="0"/>
                </a:lnTo>
                <a:close/>
              </a:path>
            </a:pathLst>
          </a:custGeom>
          <a:blipFill>
            <a:blip r:embed="rId5"/>
            <a:stretch>
              <a:fillRect/>
            </a:stretch>
          </a:blipFill>
        </p:spPr>
        <p:txBody>
          <a:bodyPr/>
          <a:lstStyle/>
          <a:p>
            <a:endParaRPr lang="en-US"/>
          </a:p>
        </p:txBody>
      </p:sp>
      <p:sp>
        <p:nvSpPr>
          <p:cNvPr id="5" name="Freeform 5"/>
          <p:cNvSpPr/>
          <p:nvPr/>
        </p:nvSpPr>
        <p:spPr>
          <a:xfrm>
            <a:off x="10296098" y="4399390"/>
            <a:ext cx="6731906" cy="5747364"/>
          </a:xfrm>
          <a:custGeom>
            <a:avLst/>
            <a:gdLst/>
            <a:ahLst/>
            <a:cxnLst/>
            <a:rect l="l" t="t" r="r" b="b"/>
            <a:pathLst>
              <a:path w="6731906" h="5747364">
                <a:moveTo>
                  <a:pt x="0" y="0"/>
                </a:moveTo>
                <a:lnTo>
                  <a:pt x="6731906" y="0"/>
                </a:lnTo>
                <a:lnTo>
                  <a:pt x="6731906" y="5747365"/>
                </a:lnTo>
                <a:lnTo>
                  <a:pt x="0" y="5747365"/>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340866" y="383013"/>
            <a:ext cx="13545795" cy="1035050"/>
          </a:xfrm>
          <a:prstGeom prst="rect">
            <a:avLst/>
          </a:prstGeom>
        </p:spPr>
        <p:txBody>
          <a:bodyPr lIns="0" tIns="0" rIns="0" bIns="0" rtlCol="0" anchor="t">
            <a:spAutoFit/>
          </a:bodyPr>
          <a:lstStyle/>
          <a:p>
            <a:pPr marL="0" lvl="0" indent="0" algn="l">
              <a:lnSpc>
                <a:spcPts val="3999"/>
              </a:lnSpc>
              <a:spcBef>
                <a:spcPct val="0"/>
              </a:spcBef>
            </a:pPr>
            <a:r>
              <a:rPr lang="en-US" sz="3999" spc="-315">
                <a:solidFill>
                  <a:srgbClr val="000000"/>
                </a:solidFill>
                <a:latin typeface="Archivo Black"/>
                <a:ea typeface="Archivo Black"/>
                <a:cs typeface="Archivo Black"/>
                <a:sym typeface="Archivo Black"/>
              </a:rPr>
              <a:t>Student Mental Health and Academic Pressure Analysis</a:t>
            </a:r>
          </a:p>
          <a:p>
            <a:pPr marL="0" lvl="0" indent="0" algn="l">
              <a:lnSpc>
                <a:spcPts val="3999"/>
              </a:lnSpc>
              <a:spcBef>
                <a:spcPct val="0"/>
              </a:spcBef>
            </a:pPr>
            <a:endParaRPr lang="en-US" sz="3999" spc="-315">
              <a:solidFill>
                <a:srgbClr val="000000"/>
              </a:solidFill>
              <a:latin typeface="Archivo Black"/>
              <a:ea typeface="Archivo Black"/>
              <a:cs typeface="Archivo Black"/>
              <a:sym typeface="Archivo Black"/>
            </a:endParaRPr>
          </a:p>
        </p:txBody>
      </p:sp>
      <p:sp>
        <p:nvSpPr>
          <p:cNvPr id="7" name="TextBox 7"/>
          <p:cNvSpPr txBox="1"/>
          <p:nvPr/>
        </p:nvSpPr>
        <p:spPr>
          <a:xfrm>
            <a:off x="14382445" y="981075"/>
            <a:ext cx="2876855" cy="365760"/>
          </a:xfrm>
          <a:prstGeom prst="rect">
            <a:avLst/>
          </a:prstGeom>
        </p:spPr>
        <p:txBody>
          <a:bodyPr lIns="0" tIns="0" rIns="0" bIns="0" rtlCol="0" anchor="t">
            <a:spAutoFit/>
          </a:bodyPr>
          <a:lstStyle/>
          <a:p>
            <a:pPr algn="r">
              <a:lnSpc>
                <a:spcPts val="2939"/>
              </a:lnSpc>
            </a:pPr>
            <a:r>
              <a:rPr lang="en-US" sz="2099" b="1">
                <a:solidFill>
                  <a:srgbClr val="000000"/>
                </a:solidFill>
                <a:latin typeface="Garet Bold"/>
                <a:ea typeface="Garet Bold"/>
                <a:cs typeface="Garet Bold"/>
                <a:sym typeface="Garet Bold"/>
              </a:rPr>
              <a:t>09/10</a:t>
            </a:r>
          </a:p>
        </p:txBody>
      </p:sp>
      <p:sp>
        <p:nvSpPr>
          <p:cNvPr id="8" name="TextBox 8"/>
          <p:cNvSpPr txBox="1"/>
          <p:nvPr/>
        </p:nvSpPr>
        <p:spPr>
          <a:xfrm>
            <a:off x="133434" y="7111064"/>
            <a:ext cx="9285815" cy="2182781"/>
          </a:xfrm>
          <a:prstGeom prst="rect">
            <a:avLst/>
          </a:prstGeom>
        </p:spPr>
        <p:txBody>
          <a:bodyPr lIns="0" tIns="0" rIns="0" bIns="0" rtlCol="0" anchor="t">
            <a:spAutoFit/>
          </a:bodyPr>
          <a:lstStyle/>
          <a:p>
            <a:pPr algn="l">
              <a:lnSpc>
                <a:spcPts val="2539"/>
              </a:lnSpc>
            </a:pPr>
            <a:r>
              <a:rPr lang="en-US" sz="1813" b="1">
                <a:solidFill>
                  <a:srgbClr val="000000"/>
                </a:solidFill>
                <a:latin typeface="Noto Sans T Chinese Bold"/>
                <a:ea typeface="Noto Sans T Chinese Bold"/>
                <a:cs typeface="Noto Sans T Chinese Bold"/>
                <a:sym typeface="Noto Sans T Chinese Bold"/>
              </a:rPr>
              <a:t>This bubble chart compares average CGPA and academic pressure by degree.</a:t>
            </a:r>
          </a:p>
          <a:p>
            <a:pPr algn="l">
              <a:lnSpc>
                <a:spcPts val="2539"/>
              </a:lnSpc>
            </a:pPr>
            <a:r>
              <a:rPr lang="en-US" sz="1813" b="1">
                <a:solidFill>
                  <a:srgbClr val="000000"/>
                </a:solidFill>
                <a:latin typeface="Noto Sans T Chinese Bold"/>
                <a:ea typeface="Noto Sans T Chinese Bold"/>
                <a:cs typeface="Noto Sans T Chinese Bold"/>
                <a:sym typeface="Noto Sans T Chinese Bold"/>
              </a:rPr>
              <a:t>Darker color indicates higher CGPA, and larger size shows greater academic pressure.</a:t>
            </a:r>
          </a:p>
          <a:p>
            <a:pPr algn="l">
              <a:lnSpc>
                <a:spcPts val="2539"/>
              </a:lnSpc>
            </a:pPr>
            <a:r>
              <a:rPr lang="en-US" sz="1813" b="1">
                <a:solidFill>
                  <a:srgbClr val="000000"/>
                </a:solidFill>
                <a:latin typeface="Noto Sans T Chinese Bold"/>
                <a:ea typeface="Noto Sans T Chinese Bold"/>
                <a:cs typeface="Noto Sans T Chinese Bold"/>
                <a:sym typeface="Noto Sans T Chinese Bold"/>
              </a:rPr>
              <a:t> Programs like M.Com and LLM stand out with both high grades and high pressure.</a:t>
            </a:r>
          </a:p>
          <a:p>
            <a:pPr algn="l">
              <a:lnSpc>
                <a:spcPts val="2539"/>
              </a:lnSpc>
            </a:pPr>
            <a:r>
              <a:rPr lang="en-US" sz="1813" b="1">
                <a:solidFill>
                  <a:srgbClr val="000000"/>
                </a:solidFill>
                <a:latin typeface="Noto Sans T Chinese Bold"/>
                <a:ea typeface="Noto Sans T Chinese Bold"/>
                <a:cs typeface="Noto Sans T Chinese Bold"/>
                <a:sym typeface="Noto Sans T Chinese Bold"/>
              </a:rPr>
              <a:t> Overall, the relationship between pressure and performance varies—high pressure doesn’t always mean better or worse academic results.</a:t>
            </a:r>
          </a:p>
          <a:p>
            <a:pPr algn="ctr">
              <a:lnSpc>
                <a:spcPts val="2539"/>
              </a:lnSpc>
            </a:pPr>
            <a:endParaRPr lang="en-US" sz="1813" b="1">
              <a:solidFill>
                <a:srgbClr val="000000"/>
              </a:solidFill>
              <a:latin typeface="Noto Sans T Chinese Bold"/>
              <a:ea typeface="Noto Sans T Chinese Bold"/>
              <a:cs typeface="Noto Sans T Chinese Bold"/>
              <a:sym typeface="Noto Sans T Chinese Bold"/>
            </a:endParaRPr>
          </a:p>
        </p:txBody>
      </p:sp>
      <p:sp>
        <p:nvSpPr>
          <p:cNvPr id="9" name="TextBox 9"/>
          <p:cNvSpPr txBox="1"/>
          <p:nvPr/>
        </p:nvSpPr>
        <p:spPr>
          <a:xfrm>
            <a:off x="8596842" y="1919773"/>
            <a:ext cx="9285815" cy="2182781"/>
          </a:xfrm>
          <a:prstGeom prst="rect">
            <a:avLst/>
          </a:prstGeom>
        </p:spPr>
        <p:txBody>
          <a:bodyPr lIns="0" tIns="0" rIns="0" bIns="0" rtlCol="0" anchor="t">
            <a:spAutoFit/>
          </a:bodyPr>
          <a:lstStyle/>
          <a:p>
            <a:pPr algn="l">
              <a:lnSpc>
                <a:spcPts val="2539"/>
              </a:lnSpc>
            </a:pPr>
            <a:r>
              <a:rPr lang="en-US" sz="1813" b="1">
                <a:solidFill>
                  <a:srgbClr val="000000"/>
                </a:solidFill>
                <a:latin typeface="Noto Sans T Chinese Bold"/>
                <a:ea typeface="Noto Sans T Chinese Bold"/>
                <a:cs typeface="Noto Sans T Chinese Bold"/>
                <a:sym typeface="Noto Sans T Chinese Bold"/>
              </a:rPr>
              <a:t>This bubble chart compares average CGPA and academic pressure by degree.</a:t>
            </a:r>
          </a:p>
          <a:p>
            <a:pPr algn="l">
              <a:lnSpc>
                <a:spcPts val="2539"/>
              </a:lnSpc>
            </a:pPr>
            <a:r>
              <a:rPr lang="en-US" sz="1813" b="1">
                <a:solidFill>
                  <a:srgbClr val="000000"/>
                </a:solidFill>
                <a:latin typeface="Noto Sans T Chinese Bold"/>
                <a:ea typeface="Noto Sans T Chinese Bold"/>
                <a:cs typeface="Noto Sans T Chinese Bold"/>
                <a:sym typeface="Noto Sans T Chinese Bold"/>
              </a:rPr>
              <a:t>Darker color indicates higher CGPA, and larger size shows greater academic pressure.</a:t>
            </a:r>
          </a:p>
          <a:p>
            <a:pPr algn="l">
              <a:lnSpc>
                <a:spcPts val="2539"/>
              </a:lnSpc>
            </a:pPr>
            <a:r>
              <a:rPr lang="en-US" sz="1813" b="1">
                <a:solidFill>
                  <a:srgbClr val="000000"/>
                </a:solidFill>
                <a:latin typeface="Noto Sans T Chinese Bold"/>
                <a:ea typeface="Noto Sans T Chinese Bold"/>
                <a:cs typeface="Noto Sans T Chinese Bold"/>
                <a:sym typeface="Noto Sans T Chinese Bold"/>
              </a:rPr>
              <a:t> Programs like M.Com and LLM stand out with both high grades and high pressure.</a:t>
            </a:r>
          </a:p>
          <a:p>
            <a:pPr algn="l">
              <a:lnSpc>
                <a:spcPts val="2539"/>
              </a:lnSpc>
            </a:pPr>
            <a:r>
              <a:rPr lang="en-US" sz="1813" b="1">
                <a:solidFill>
                  <a:srgbClr val="000000"/>
                </a:solidFill>
                <a:latin typeface="Noto Sans T Chinese Bold"/>
                <a:ea typeface="Noto Sans T Chinese Bold"/>
                <a:cs typeface="Noto Sans T Chinese Bold"/>
                <a:sym typeface="Noto Sans T Chinese Bold"/>
              </a:rPr>
              <a:t> Overall, the relationship between pressure and performance varies—high pressure doesn’t always mean better or worse academic results.</a:t>
            </a:r>
          </a:p>
          <a:p>
            <a:pPr algn="ctr">
              <a:lnSpc>
                <a:spcPts val="2539"/>
              </a:lnSpc>
            </a:pPr>
            <a:endParaRPr lang="en-US" sz="1813" b="1">
              <a:solidFill>
                <a:srgbClr val="000000"/>
              </a:solidFill>
              <a:latin typeface="Noto Sans T Chinese Bold"/>
              <a:ea typeface="Noto Sans T Chinese Bold"/>
              <a:cs typeface="Noto Sans T Chinese Bold"/>
              <a:sym typeface="Noto Sans T Chinese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1584</Words>
  <Application>Microsoft Office PowerPoint</Application>
  <PresentationFormat>Custom</PresentationFormat>
  <Paragraphs>101</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Noto Sans T Chinese Bold</vt:lpstr>
      <vt:lpstr>Calibri</vt:lpstr>
      <vt:lpstr>Garet Bold</vt:lpstr>
      <vt:lpstr>Garet</vt:lpstr>
      <vt:lpstr>Archivo Black</vt:lpstr>
      <vt:lpstr>Garet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Tableau Final Project</dc:title>
  <cp:lastModifiedBy>Kao, Ashley</cp:lastModifiedBy>
  <cp:revision>2</cp:revision>
  <dcterms:created xsi:type="dcterms:W3CDTF">2006-08-16T00:00:00Z</dcterms:created>
  <dcterms:modified xsi:type="dcterms:W3CDTF">2025-06-05T17:49:14Z</dcterms:modified>
  <dc:identifier>DAGmBe8l0TE</dc:identifier>
</cp:coreProperties>
</file>